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79" r:id="rId3"/>
    <p:sldId id="258" r:id="rId4"/>
    <p:sldId id="261" r:id="rId5"/>
    <p:sldId id="266" r:id="rId6"/>
    <p:sldId id="269" r:id="rId7"/>
    <p:sldId id="271" r:id="rId8"/>
    <p:sldId id="267" r:id="rId9"/>
    <p:sldId id="272" r:id="rId10"/>
    <p:sldId id="270" r:id="rId11"/>
    <p:sldId id="273" r:id="rId12"/>
    <p:sldId id="278" r:id="rId13"/>
    <p:sldId id="268" r:id="rId14"/>
    <p:sldId id="274" r:id="rId15"/>
    <p:sldId id="276" r:id="rId16"/>
    <p:sldId id="275" r:id="rId17"/>
    <p:sldId id="277" r:id="rId18"/>
    <p:sldId id="260" r:id="rId19"/>
    <p:sldId id="264" r:id="rId20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Verdana Pro" panose="020B0604030504040204" pitchFamily="34" charset="0"/>
      <p:regular r:id="rId30"/>
      <p:bold r:id="rId31"/>
      <p:italic r:id="rId32"/>
      <p:boldItalic r:id="rId33"/>
    </p:embeddedFont>
    <p:embeddedFont>
      <p:font typeface="Verdana Pro Bold" panose="020B0804030504040204" pitchFamily="34" charset="0"/>
      <p:regular r:id="rId34"/>
      <p:bold r:id="rId35"/>
    </p:embeddedFont>
    <p:embeddedFont>
      <p:font typeface="Verdana Pro Condensed" panose="020B0604020202020204" charset="0"/>
      <p:regular r:id="rId36"/>
    </p:embeddedFont>
    <p:embeddedFont>
      <p:font typeface="Verdana Pro Condensed Bold" panose="020B06040202020202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DEC"/>
    <a:srgbClr val="000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7739" autoAdjust="0"/>
  </p:normalViewPr>
  <p:slideViewPr>
    <p:cSldViewPr>
      <p:cViewPr varScale="1">
        <p:scale>
          <a:sx n="67" d="100"/>
          <a:sy n="67" d="100"/>
        </p:scale>
        <p:origin x="9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A6258-43E3-44D6-A71F-0C67D44BBC79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E5EC0-0EF2-4DB4-A66F-17F449848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9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5EC0-0EF2-4DB4-A66F-17F4498488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57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en-US" sz="11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5EC0-0EF2-4DB4-A66F-17F4498488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49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5EC0-0EF2-4DB4-A66F-17F4498488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02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5EC0-0EF2-4DB4-A66F-17F4498488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04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5EC0-0EF2-4DB4-A66F-17F4498488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68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5EC0-0EF2-4DB4-A66F-17F4498488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21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6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5EC0-0EF2-4DB4-A66F-17F4498488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66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5EC0-0EF2-4DB4-A66F-17F4498488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69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5EC0-0EF2-4DB4-A66F-17F4498488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27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5EC0-0EF2-4DB4-A66F-17F4498488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9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5EC0-0EF2-4DB4-A66F-17F4498488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3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5EC0-0EF2-4DB4-A66F-17F4498488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39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100" kern="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kern="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100" kern="0" dirty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5EC0-0EF2-4DB4-A66F-17F4498488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6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5EC0-0EF2-4DB4-A66F-17F4498488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15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5EC0-0EF2-4DB4-A66F-17F4498488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41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>
              <a:solidFill>
                <a:srgbClr val="00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5EC0-0EF2-4DB4-A66F-17F4498488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27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5EC0-0EF2-4DB4-A66F-17F4498488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27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5EC0-0EF2-4DB4-A66F-17F4498488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91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5EC0-0EF2-4DB4-A66F-17F4498488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14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hc4.org/browse-our-data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57194" y="5985768"/>
            <a:ext cx="15712391" cy="33338"/>
          </a:xfrm>
          <a:prstGeom prst="line">
            <a:avLst/>
          </a:prstGeom>
          <a:ln w="666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57123" y="6327830"/>
            <a:ext cx="6220884" cy="3595340"/>
          </a:xfrm>
          <a:custGeom>
            <a:avLst/>
            <a:gdLst/>
            <a:ahLst/>
            <a:cxnLst/>
            <a:rect l="l" t="t" r="r" b="b"/>
            <a:pathLst>
              <a:path w="6220884" h="3595340">
                <a:moveTo>
                  <a:pt x="0" y="0"/>
                </a:moveTo>
                <a:lnTo>
                  <a:pt x="6220884" y="0"/>
                </a:lnTo>
                <a:lnTo>
                  <a:pt x="6220884" y="3595339"/>
                </a:lnTo>
                <a:lnTo>
                  <a:pt x="0" y="35953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700687" y="-8984432"/>
            <a:ext cx="9587313" cy="14560626"/>
          </a:xfrm>
          <a:custGeom>
            <a:avLst/>
            <a:gdLst/>
            <a:ahLst/>
            <a:cxnLst/>
            <a:rect l="l" t="t" r="r" b="b"/>
            <a:pathLst>
              <a:path w="9587313" h="14560626">
                <a:moveTo>
                  <a:pt x="0" y="0"/>
                </a:moveTo>
                <a:lnTo>
                  <a:pt x="9587313" y="0"/>
                </a:lnTo>
                <a:lnTo>
                  <a:pt x="9587313" y="14560625"/>
                </a:lnTo>
                <a:lnTo>
                  <a:pt x="0" y="145606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0270" r="-114851" b="-11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257123" y="2968513"/>
            <a:ext cx="16002177" cy="2983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932"/>
              </a:lnSpc>
            </a:pPr>
            <a:r>
              <a:rPr lang="en-US" sz="8522" dirty="0">
                <a:solidFill>
                  <a:srgbClr val="3C5DEC"/>
                </a:solidFill>
                <a:latin typeface="Verdana Pro Bold"/>
              </a:rPr>
              <a:t>Pennsylvania Health Care Cost Containment Council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896569" y="7090449"/>
            <a:ext cx="3258607" cy="103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000060"/>
                </a:solidFill>
                <a:latin typeface="Verdana Pro Condensed"/>
              </a:rPr>
              <a:t>225 Market Street</a:t>
            </a:r>
          </a:p>
          <a:p>
            <a:pPr>
              <a:lnSpc>
                <a:spcPts val="2799"/>
              </a:lnSpc>
            </a:pPr>
            <a:r>
              <a:rPr lang="en-US" sz="1999">
                <a:solidFill>
                  <a:srgbClr val="000060"/>
                </a:solidFill>
                <a:latin typeface="Verdana Pro Condensed"/>
              </a:rPr>
              <a:t>Suite 400</a:t>
            </a:r>
          </a:p>
          <a:p>
            <a:pPr>
              <a:lnSpc>
                <a:spcPts val="2799"/>
              </a:lnSpc>
            </a:pPr>
            <a:r>
              <a:rPr lang="en-US" sz="1999">
                <a:solidFill>
                  <a:srgbClr val="000060"/>
                </a:solidFill>
                <a:latin typeface="Verdana Pro Condensed"/>
              </a:rPr>
              <a:t>Harrisburg, PA 17101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896569" y="8420775"/>
            <a:ext cx="2334542" cy="669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3C5DEC"/>
                </a:solidFill>
                <a:latin typeface="Verdana Pro Condensed Bold"/>
              </a:rPr>
              <a:t>phc4.org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746914"/>
            <a:ext cx="3730080" cy="281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18"/>
              </a:lnSpc>
            </a:pPr>
            <a:r>
              <a:rPr lang="en-US" sz="1656">
                <a:solidFill>
                  <a:srgbClr val="3C5DEC"/>
                </a:solidFill>
                <a:latin typeface="Verdana Pro Condensed"/>
              </a:rPr>
              <a:t>September 22, 2023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39238" y="4926330"/>
            <a:ext cx="9525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11066" y="1104900"/>
            <a:ext cx="17497933" cy="1127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12"/>
              </a:lnSpc>
            </a:pPr>
            <a:r>
              <a:rPr lang="en-US" sz="5400" dirty="0">
                <a:solidFill>
                  <a:srgbClr val="3C5DEC"/>
                </a:solidFill>
                <a:latin typeface="Verdana Pro Bold"/>
              </a:rPr>
              <a:t>Severe Maternal Morbidity Research Brief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00100" y="2246999"/>
            <a:ext cx="15544800" cy="4837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000060"/>
                </a:solidFill>
                <a:latin typeface="Verdana Pro"/>
              </a:rPr>
              <a:t>PHC4 offers a more in-depth discussion of the data shared in this recent report.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649200" y="3889794"/>
            <a:ext cx="3703617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0024" lvl="1" indent="-280012">
              <a:lnSpc>
                <a:spcPts val="3631"/>
              </a:lnSpc>
              <a:buFont typeface="Arial"/>
              <a:buChar char="•"/>
            </a:pPr>
            <a:r>
              <a:rPr lang="en-US" sz="3200" dirty="0">
                <a:solidFill>
                  <a:srgbClr val="3C5DEC"/>
                </a:solidFill>
                <a:latin typeface="Verdana Pro"/>
              </a:rPr>
              <a:t>A discussion regarding transfusions.</a:t>
            </a:r>
          </a:p>
        </p:txBody>
      </p:sp>
      <p:sp>
        <p:nvSpPr>
          <p:cNvPr id="8" name="Freeform 8"/>
          <p:cNvSpPr/>
          <p:nvPr/>
        </p:nvSpPr>
        <p:spPr>
          <a:xfrm>
            <a:off x="-19050" y="43719"/>
            <a:ext cx="1704276" cy="984981"/>
          </a:xfrm>
          <a:custGeom>
            <a:avLst/>
            <a:gdLst/>
            <a:ahLst/>
            <a:cxnLst/>
            <a:rect l="l" t="t" r="r" b="b"/>
            <a:pathLst>
              <a:path w="1704276" h="984981">
                <a:moveTo>
                  <a:pt x="0" y="0"/>
                </a:moveTo>
                <a:lnTo>
                  <a:pt x="1704276" y="0"/>
                </a:lnTo>
                <a:lnTo>
                  <a:pt x="1704276" y="984981"/>
                </a:lnTo>
                <a:lnTo>
                  <a:pt x="0" y="9849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6314276" y="3889794"/>
            <a:ext cx="5491512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0024" lvl="1" indent="-280012">
              <a:lnSpc>
                <a:spcPts val="3631"/>
              </a:lnSpc>
              <a:buFont typeface="Arial"/>
              <a:buChar char="•"/>
            </a:pPr>
            <a:r>
              <a:rPr lang="en-US" sz="3200" dirty="0">
                <a:solidFill>
                  <a:srgbClr val="3C5DEC"/>
                </a:solidFill>
                <a:latin typeface="Verdana Pro"/>
              </a:rPr>
              <a:t>Insight into severe maternal morbidities by race and ethnicity.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14276" y="6441591"/>
            <a:ext cx="484058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0024" lvl="1" indent="-280012">
              <a:lnSpc>
                <a:spcPts val="3631"/>
              </a:lnSpc>
              <a:buFont typeface="Arial"/>
              <a:buChar char="•"/>
            </a:pPr>
            <a:r>
              <a:rPr lang="en-US" sz="3200" dirty="0">
                <a:solidFill>
                  <a:srgbClr val="3C5DEC"/>
                </a:solidFill>
                <a:latin typeface="Verdana Pro"/>
              </a:rPr>
              <a:t>Discussion about SMMs that might be preventable.</a:t>
            </a:r>
            <a:endParaRPr lang="en-US" sz="3200" dirty="0">
              <a:solidFill>
                <a:srgbClr val="FF0000"/>
              </a:solidFill>
              <a:latin typeface="Verdana Pro"/>
            </a:endParaRP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AE91CDFA-11DC-6E29-E502-22FBBB7DC09C}"/>
              </a:ext>
            </a:extLst>
          </p:cNvPr>
          <p:cNvSpPr/>
          <p:nvPr/>
        </p:nvSpPr>
        <p:spPr>
          <a:xfrm flipV="1">
            <a:off x="1" y="9724269"/>
            <a:ext cx="18287999" cy="0"/>
          </a:xfrm>
          <a:prstGeom prst="line">
            <a:avLst/>
          </a:prstGeom>
          <a:ln w="38100" cap="flat">
            <a:solidFill>
              <a:srgbClr val="000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5ECF16D4-73F0-777D-252B-9778D04B49A4}"/>
              </a:ext>
            </a:extLst>
          </p:cNvPr>
          <p:cNvSpPr txBox="1"/>
          <p:nvPr/>
        </p:nvSpPr>
        <p:spPr>
          <a:xfrm>
            <a:off x="12649200" y="6441591"/>
            <a:ext cx="3703617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0024" lvl="1" indent="-280012">
              <a:lnSpc>
                <a:spcPts val="3631"/>
              </a:lnSpc>
              <a:buFont typeface="Arial"/>
              <a:buChar char="•"/>
            </a:pPr>
            <a:r>
              <a:rPr lang="en-US" sz="3200" dirty="0">
                <a:solidFill>
                  <a:srgbClr val="3C5DEC"/>
                </a:solidFill>
                <a:latin typeface="Verdana Pro"/>
              </a:rPr>
              <a:t>Study focused on maternal outcomes; what about the baby’s outcome?</a:t>
            </a:r>
          </a:p>
        </p:txBody>
      </p:sp>
      <p:pic>
        <p:nvPicPr>
          <p:cNvPr id="14" name="Picture 13" descr="A person in a hospital bed&#10;&#10;Description automatically generated">
            <a:extLst>
              <a:ext uri="{FF2B5EF4-FFF2-40B4-BE49-F238E27FC236}">
                <a16:creationId xmlns:a16="http://schemas.microsoft.com/office/drawing/2014/main" id="{6703DF28-F404-06E8-4923-F9AFAE0F168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84810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6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0DF9ED31-37D7-6A66-05F6-128F58FF0C3E}"/>
              </a:ext>
            </a:extLst>
          </p:cNvPr>
          <p:cNvSpPr/>
          <p:nvPr/>
        </p:nvSpPr>
        <p:spPr>
          <a:xfrm>
            <a:off x="0" y="43719"/>
            <a:ext cx="1704276" cy="984981"/>
          </a:xfrm>
          <a:custGeom>
            <a:avLst/>
            <a:gdLst/>
            <a:ahLst/>
            <a:cxnLst/>
            <a:rect l="l" t="t" r="r" b="b"/>
            <a:pathLst>
              <a:path w="1704276" h="984981">
                <a:moveTo>
                  <a:pt x="0" y="0"/>
                </a:moveTo>
                <a:lnTo>
                  <a:pt x="1704276" y="0"/>
                </a:lnTo>
                <a:lnTo>
                  <a:pt x="1704276" y="984981"/>
                </a:lnTo>
                <a:lnTo>
                  <a:pt x="0" y="9849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3278FBF5-6B07-949F-9AD4-113A81179E6E}"/>
              </a:ext>
            </a:extLst>
          </p:cNvPr>
          <p:cNvSpPr/>
          <p:nvPr/>
        </p:nvSpPr>
        <p:spPr>
          <a:xfrm flipV="1">
            <a:off x="1" y="9724269"/>
            <a:ext cx="18287999" cy="0"/>
          </a:xfrm>
          <a:prstGeom prst="line">
            <a:avLst/>
          </a:prstGeom>
          <a:ln w="38100" cap="flat">
            <a:solidFill>
              <a:srgbClr val="000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105F76-D340-2BD1-7244-F64B71C6AF49}"/>
              </a:ext>
            </a:extLst>
          </p:cNvPr>
          <p:cNvSpPr txBox="1"/>
          <p:nvPr/>
        </p:nvSpPr>
        <p:spPr>
          <a:xfrm>
            <a:off x="2514599" y="443666"/>
            <a:ext cx="132587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3C5DEC"/>
                </a:solidFill>
                <a:latin typeface="Verdana Pro"/>
              </a:rPr>
              <a:t>Severe Maternal Morbidities </a:t>
            </a:r>
          </a:p>
          <a:p>
            <a:pPr algn="ctr"/>
            <a:r>
              <a:rPr lang="en-US" sz="4000" b="1" dirty="0">
                <a:solidFill>
                  <a:srgbClr val="3C5DEC"/>
                </a:solidFill>
                <a:latin typeface="Verdana Pro"/>
              </a:rPr>
              <a:t>by Race/Ethnicity</a:t>
            </a:r>
            <a:endParaRPr lang="en-US" sz="4000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2DDF5D7-539C-35EA-22EF-3F8196091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948710"/>
              </p:ext>
            </p:extLst>
          </p:nvPr>
        </p:nvGraphicFramePr>
        <p:xfrm>
          <a:off x="1295400" y="1737971"/>
          <a:ext cx="15728984" cy="7766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84984">
                  <a:extLst>
                    <a:ext uri="{9D8B030D-6E8A-4147-A177-3AD203B41FA5}">
                      <a16:colId xmlns:a16="http://schemas.microsoft.com/office/drawing/2014/main" val="106537398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52889101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68296839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9522763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685452460"/>
                    </a:ext>
                  </a:extLst>
                </a:gridCol>
              </a:tblGrid>
              <a:tr h="7896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SMM Type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Number of Cases</a:t>
                      </a:r>
                    </a:p>
                  </a:txBody>
                  <a:tcPr marL="44013" marR="44013" marT="44013" marB="4401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% Black, non-Hispanic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% Hispanic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White, non-Hispanic</a:t>
                      </a:r>
                    </a:p>
                  </a:txBody>
                  <a:tcPr marL="44013" marR="44013" marT="44013" marB="44013" anchor="ctr"/>
                </a:tc>
                <a:extLst>
                  <a:ext uri="{0D108BD9-81ED-4DB2-BD59-A6C34878D82A}">
                    <a16:rowId xmlns:a16="http://schemas.microsoft.com/office/drawing/2014/main" val="2052772544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Acute Renal Failure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857</a:t>
                      </a:r>
                      <a:endParaRPr lang="en-US" sz="24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27.9%</a:t>
                      </a:r>
                      <a:endParaRPr lang="en-US" sz="24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11.9%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49.7%</a:t>
                      </a:r>
                    </a:p>
                  </a:txBody>
                  <a:tcPr marL="44013" marR="44013" marT="44013" marB="44013"/>
                </a:tc>
                <a:extLst>
                  <a:ext uri="{0D108BD9-81ED-4DB2-BD59-A6C34878D82A}">
                    <a16:rowId xmlns:a16="http://schemas.microsoft.com/office/drawing/2014/main" val="798468295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Disseminated Intravascular Coagulation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594</a:t>
                      </a:r>
                      <a:endParaRPr lang="en-US" sz="24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21.0%</a:t>
                      </a:r>
                      <a:endParaRPr lang="en-US" sz="24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9.8%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56.1%</a:t>
                      </a:r>
                    </a:p>
                  </a:txBody>
                  <a:tcPr marL="44013" marR="44013" marT="44013" marB="44013"/>
                </a:tc>
                <a:extLst>
                  <a:ext uri="{0D108BD9-81ED-4DB2-BD59-A6C34878D82A}">
                    <a16:rowId xmlns:a16="http://schemas.microsoft.com/office/drawing/2014/main" val="3432901849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Adult Respiratory Distress Syndrome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360</a:t>
                      </a:r>
                      <a:endParaRPr lang="en-US" sz="24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20.0%</a:t>
                      </a:r>
                      <a:endParaRPr lang="en-US" sz="24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11.9%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56.4%</a:t>
                      </a:r>
                    </a:p>
                  </a:txBody>
                  <a:tcPr marL="44013" marR="44013" marT="44013" marB="44013"/>
                </a:tc>
                <a:extLst>
                  <a:ext uri="{0D108BD9-81ED-4DB2-BD59-A6C34878D82A}">
                    <a16:rowId xmlns:a16="http://schemas.microsoft.com/office/drawing/2014/main" val="2333030152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Hysterectomy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329</a:t>
                      </a:r>
                      <a:endParaRPr lang="en-US" sz="24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16.4%</a:t>
                      </a:r>
                      <a:endParaRPr lang="en-US" sz="24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12.8%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60.5%</a:t>
                      </a:r>
                    </a:p>
                  </a:txBody>
                  <a:tcPr marL="44013" marR="44013" marT="44013" marB="44013"/>
                </a:tc>
                <a:extLst>
                  <a:ext uri="{0D108BD9-81ED-4DB2-BD59-A6C34878D82A}">
                    <a16:rowId xmlns:a16="http://schemas.microsoft.com/office/drawing/2014/main" val="1828641029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Shock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247</a:t>
                      </a:r>
                      <a:endParaRPr lang="en-US" sz="24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20.6%</a:t>
                      </a:r>
                      <a:endParaRPr lang="en-US" sz="24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9.7%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57.1%</a:t>
                      </a:r>
                    </a:p>
                  </a:txBody>
                  <a:tcPr marL="44013" marR="44013" marT="44013" marB="44013"/>
                </a:tc>
                <a:extLst>
                  <a:ext uri="{0D108BD9-81ED-4DB2-BD59-A6C34878D82A}">
                    <a16:rowId xmlns:a16="http://schemas.microsoft.com/office/drawing/2014/main" val="1349869636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Sepsis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244</a:t>
                      </a:r>
                      <a:endParaRPr lang="en-US" sz="24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21.7%</a:t>
                      </a:r>
                      <a:endParaRPr lang="en-US" sz="24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15.2%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45.9%</a:t>
                      </a:r>
                    </a:p>
                  </a:txBody>
                  <a:tcPr marL="44013" marR="44013" marT="44013" marB="44013"/>
                </a:tc>
                <a:extLst>
                  <a:ext uri="{0D108BD9-81ED-4DB2-BD59-A6C34878D82A}">
                    <a16:rowId xmlns:a16="http://schemas.microsoft.com/office/drawing/2014/main" val="3483196519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Pulmonary Edema/ Acute Heart Failure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196</a:t>
                      </a:r>
                      <a:endParaRPr lang="en-US" sz="24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26.0%</a:t>
                      </a:r>
                      <a:endParaRPr lang="en-US" sz="24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6.6%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54.6%</a:t>
                      </a:r>
                    </a:p>
                  </a:txBody>
                  <a:tcPr marL="44013" marR="44013" marT="44013" marB="44013"/>
                </a:tc>
                <a:extLst>
                  <a:ext uri="{0D108BD9-81ED-4DB2-BD59-A6C34878D82A}">
                    <a16:rowId xmlns:a16="http://schemas.microsoft.com/office/drawing/2014/main" val="741894423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Eclampsia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165</a:t>
                      </a:r>
                      <a:endParaRPr lang="en-US" sz="24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29.7%</a:t>
                      </a:r>
                      <a:endParaRPr lang="en-US" sz="24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7.9%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48.5%</a:t>
                      </a:r>
                    </a:p>
                  </a:txBody>
                  <a:tcPr marL="44013" marR="44013" marT="44013" marB="44013"/>
                </a:tc>
                <a:extLst>
                  <a:ext uri="{0D108BD9-81ED-4DB2-BD59-A6C34878D82A}">
                    <a16:rowId xmlns:a16="http://schemas.microsoft.com/office/drawing/2014/main" val="251346050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Puerperal Cerebrovascular Disorders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</a:rPr>
                        <a:t>149</a:t>
                      </a:r>
                      <a:endParaRPr lang="en-US" sz="2400" b="1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30.2%</a:t>
                      </a:r>
                      <a:endParaRPr lang="en-US" sz="24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8.1%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55.0%</a:t>
                      </a:r>
                    </a:p>
                  </a:txBody>
                  <a:tcPr marL="44013" marR="44013" marT="44013" marB="44013"/>
                </a:tc>
                <a:extLst>
                  <a:ext uri="{0D108BD9-81ED-4DB2-BD59-A6C34878D82A}">
                    <a16:rowId xmlns:a16="http://schemas.microsoft.com/office/drawing/2014/main" val="3209212245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Ventilation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</a:rPr>
                        <a:t>104</a:t>
                      </a:r>
                      <a:endParaRPr lang="en-US" sz="2400" b="1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27.9%</a:t>
                      </a:r>
                      <a:endParaRPr lang="en-US" sz="24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10.6%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53.8%</a:t>
                      </a:r>
                    </a:p>
                  </a:txBody>
                  <a:tcPr marL="44013" marR="44013" marT="44013" marB="44013"/>
                </a:tc>
                <a:extLst>
                  <a:ext uri="{0D108BD9-81ED-4DB2-BD59-A6C34878D82A}">
                    <a16:rowId xmlns:a16="http://schemas.microsoft.com/office/drawing/2014/main" val="2000144420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Air and Thrombotic Embolism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</a:rPr>
                        <a:t>101</a:t>
                      </a:r>
                      <a:endParaRPr lang="en-US" sz="2400" b="1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23.8%</a:t>
                      </a:r>
                      <a:endParaRPr lang="en-US" sz="24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8.9%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58.4%</a:t>
                      </a:r>
                    </a:p>
                  </a:txBody>
                  <a:tcPr marL="44013" marR="44013" marT="44013" marB="44013"/>
                </a:tc>
                <a:extLst>
                  <a:ext uri="{0D108BD9-81ED-4DB2-BD59-A6C34878D82A}">
                    <a16:rowId xmlns:a16="http://schemas.microsoft.com/office/drawing/2014/main" val="171106391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Sickle Cell Disease With Crisis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</a:rPr>
                        <a:t>43</a:t>
                      </a:r>
                      <a:endParaRPr lang="en-US" sz="2400" b="1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90.7%</a:t>
                      </a:r>
                      <a:endParaRPr lang="en-US" sz="24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7.0%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2.3%</a:t>
                      </a:r>
                    </a:p>
                  </a:txBody>
                  <a:tcPr marL="44013" marR="44013" marT="44013" marB="44013"/>
                </a:tc>
                <a:extLst>
                  <a:ext uri="{0D108BD9-81ED-4DB2-BD59-A6C34878D82A}">
                    <a16:rowId xmlns:a16="http://schemas.microsoft.com/office/drawing/2014/main" val="790909880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Cardiac Arrest/ Ventricular Fibrillation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</a:rPr>
                        <a:t>25</a:t>
                      </a:r>
                      <a:endParaRPr lang="en-US" sz="2400" b="1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12.0%</a:t>
                      </a:r>
                      <a:endParaRPr lang="en-US" sz="24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4.0%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84.0%</a:t>
                      </a:r>
                    </a:p>
                  </a:txBody>
                  <a:tcPr marL="44013" marR="44013" marT="44013" marB="44013"/>
                </a:tc>
                <a:extLst>
                  <a:ext uri="{0D108BD9-81ED-4DB2-BD59-A6C34878D82A}">
                    <a16:rowId xmlns:a16="http://schemas.microsoft.com/office/drawing/2014/main" val="2649825670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Other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</a:rPr>
                        <a:t>88</a:t>
                      </a:r>
                      <a:endParaRPr lang="en-US" sz="2400" b="1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</a:rPr>
                        <a:t>17.0%</a:t>
                      </a:r>
                      <a:endParaRPr lang="en-US" sz="2400" b="1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13.6%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62.5%</a:t>
                      </a:r>
                    </a:p>
                  </a:txBody>
                  <a:tcPr marL="44013" marR="44013" marT="44013" marB="44013"/>
                </a:tc>
                <a:extLst>
                  <a:ext uri="{0D108BD9-81ED-4DB2-BD59-A6C34878D82A}">
                    <a16:rowId xmlns:a16="http://schemas.microsoft.com/office/drawing/2014/main" val="1949180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220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0DF9ED31-37D7-6A66-05F6-128F58FF0C3E}"/>
              </a:ext>
            </a:extLst>
          </p:cNvPr>
          <p:cNvSpPr/>
          <p:nvPr/>
        </p:nvSpPr>
        <p:spPr>
          <a:xfrm>
            <a:off x="0" y="43719"/>
            <a:ext cx="1704276" cy="984981"/>
          </a:xfrm>
          <a:custGeom>
            <a:avLst/>
            <a:gdLst/>
            <a:ahLst/>
            <a:cxnLst/>
            <a:rect l="l" t="t" r="r" b="b"/>
            <a:pathLst>
              <a:path w="1704276" h="984981">
                <a:moveTo>
                  <a:pt x="0" y="0"/>
                </a:moveTo>
                <a:lnTo>
                  <a:pt x="1704276" y="0"/>
                </a:lnTo>
                <a:lnTo>
                  <a:pt x="1704276" y="984981"/>
                </a:lnTo>
                <a:lnTo>
                  <a:pt x="0" y="9849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3278FBF5-6B07-949F-9AD4-113A81179E6E}"/>
              </a:ext>
            </a:extLst>
          </p:cNvPr>
          <p:cNvSpPr/>
          <p:nvPr/>
        </p:nvSpPr>
        <p:spPr>
          <a:xfrm flipV="1">
            <a:off x="1" y="9724269"/>
            <a:ext cx="18287999" cy="0"/>
          </a:xfrm>
          <a:prstGeom prst="line">
            <a:avLst/>
          </a:prstGeom>
          <a:ln w="38100" cap="flat">
            <a:solidFill>
              <a:srgbClr val="000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105F76-D340-2BD1-7244-F64B71C6AF49}"/>
              </a:ext>
            </a:extLst>
          </p:cNvPr>
          <p:cNvSpPr txBox="1"/>
          <p:nvPr/>
        </p:nvSpPr>
        <p:spPr>
          <a:xfrm>
            <a:off x="2514599" y="443666"/>
            <a:ext cx="132587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3C5DEC"/>
                </a:solidFill>
                <a:latin typeface="Verdana Pro"/>
              </a:rPr>
              <a:t>Severe Maternal Morbidities </a:t>
            </a:r>
          </a:p>
          <a:p>
            <a:pPr algn="ctr"/>
            <a:r>
              <a:rPr lang="en-US" sz="4000" b="1" dirty="0">
                <a:solidFill>
                  <a:srgbClr val="3C5DEC"/>
                </a:solidFill>
                <a:latin typeface="Verdana Pro"/>
              </a:rPr>
              <a:t>Rate per 10,000 Delivery Hospitalizations</a:t>
            </a:r>
            <a:endParaRPr lang="en-US" sz="4000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2DDF5D7-539C-35EA-22EF-3F8196091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836759"/>
              </p:ext>
            </p:extLst>
          </p:nvPr>
        </p:nvGraphicFramePr>
        <p:xfrm>
          <a:off x="1295400" y="1737971"/>
          <a:ext cx="15544801" cy="7766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05701">
                  <a:extLst>
                    <a:ext uri="{9D8B030D-6E8A-4147-A177-3AD203B41FA5}">
                      <a16:colId xmlns:a16="http://schemas.microsoft.com/office/drawing/2014/main" val="1065373980"/>
                    </a:ext>
                  </a:extLst>
                </a:gridCol>
                <a:gridCol w="2067820">
                  <a:extLst>
                    <a:ext uri="{9D8B030D-6E8A-4147-A177-3AD203B41FA5}">
                      <a16:colId xmlns:a16="http://schemas.microsoft.com/office/drawing/2014/main" val="3528891014"/>
                    </a:ext>
                  </a:extLst>
                </a:gridCol>
                <a:gridCol w="2067820">
                  <a:extLst>
                    <a:ext uri="{9D8B030D-6E8A-4147-A177-3AD203B41FA5}">
                      <a16:colId xmlns:a16="http://schemas.microsoft.com/office/drawing/2014/main" val="682968398"/>
                    </a:ext>
                  </a:extLst>
                </a:gridCol>
                <a:gridCol w="2067820">
                  <a:extLst>
                    <a:ext uri="{9D8B030D-6E8A-4147-A177-3AD203B41FA5}">
                      <a16:colId xmlns:a16="http://schemas.microsoft.com/office/drawing/2014/main" val="395227632"/>
                    </a:ext>
                  </a:extLst>
                </a:gridCol>
                <a:gridCol w="2067820">
                  <a:extLst>
                    <a:ext uri="{9D8B030D-6E8A-4147-A177-3AD203B41FA5}">
                      <a16:colId xmlns:a16="http://schemas.microsoft.com/office/drawing/2014/main" val="3685452460"/>
                    </a:ext>
                  </a:extLst>
                </a:gridCol>
                <a:gridCol w="2067820">
                  <a:extLst>
                    <a:ext uri="{9D8B030D-6E8A-4147-A177-3AD203B41FA5}">
                      <a16:colId xmlns:a16="http://schemas.microsoft.com/office/drawing/2014/main" val="3173281945"/>
                    </a:ext>
                  </a:extLst>
                </a:gridCol>
              </a:tblGrid>
              <a:tr h="7896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SMM Type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Black, non-Hispanic</a:t>
                      </a:r>
                    </a:p>
                  </a:txBody>
                  <a:tcPr marL="44013" marR="44013" marT="44013" marB="4401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Hispanic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White, non-Hispanic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 12-39</a:t>
                      </a:r>
                    </a:p>
                  </a:txBody>
                  <a:tcPr marL="44013" marR="44013" marT="44013" marB="4401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 40-55</a:t>
                      </a:r>
                    </a:p>
                  </a:txBody>
                  <a:tcPr marL="44013" marR="44013" marT="44013" marB="44013" anchor="ctr"/>
                </a:tc>
                <a:extLst>
                  <a:ext uri="{0D108BD9-81ED-4DB2-BD59-A6C34878D82A}">
                    <a16:rowId xmlns:a16="http://schemas.microsoft.com/office/drawing/2014/main" val="2052772544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Acute Renal Failure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67.4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42.2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26.9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33.8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73.3</a:t>
                      </a:r>
                    </a:p>
                  </a:txBody>
                  <a:tcPr marL="44013" marR="44013" marT="44013" marB="44013"/>
                </a:tc>
                <a:extLst>
                  <a:ext uri="{0D108BD9-81ED-4DB2-BD59-A6C34878D82A}">
                    <a16:rowId xmlns:a16="http://schemas.microsoft.com/office/drawing/2014/main" val="798468295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Disseminated Intravascular Coagulation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35.2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24.0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21.0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23.6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45.7</a:t>
                      </a:r>
                    </a:p>
                  </a:txBody>
                  <a:tcPr marL="44013" marR="44013" marT="44013" marB="44013"/>
                </a:tc>
                <a:extLst>
                  <a:ext uri="{0D108BD9-81ED-4DB2-BD59-A6C34878D82A}">
                    <a16:rowId xmlns:a16="http://schemas.microsoft.com/office/drawing/2014/main" val="3432901849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Adult Respiratory Distress Syndrome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20.3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17.8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12.8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14.3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26.4</a:t>
                      </a:r>
                    </a:p>
                  </a:txBody>
                  <a:tcPr marL="44013" marR="44013" marT="44013" marB="44013"/>
                </a:tc>
                <a:extLst>
                  <a:ext uri="{0D108BD9-81ED-4DB2-BD59-A6C34878D82A}">
                    <a16:rowId xmlns:a16="http://schemas.microsoft.com/office/drawing/2014/main" val="2333030152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Hysterectomy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15.2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17.4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12.6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12.5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40.9</a:t>
                      </a:r>
                    </a:p>
                  </a:txBody>
                  <a:tcPr marL="44013" marR="44013" marT="44013" marB="44013"/>
                </a:tc>
                <a:extLst>
                  <a:ext uri="{0D108BD9-81ED-4DB2-BD59-A6C34878D82A}">
                    <a16:rowId xmlns:a16="http://schemas.microsoft.com/office/drawing/2014/main" val="1828641029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Shock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14.4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9.9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8.9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9.7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21.6</a:t>
                      </a:r>
                    </a:p>
                  </a:txBody>
                  <a:tcPr marL="44013" marR="44013" marT="44013" marB="44013"/>
                </a:tc>
                <a:extLst>
                  <a:ext uri="{0D108BD9-81ED-4DB2-BD59-A6C34878D82A}">
                    <a16:rowId xmlns:a16="http://schemas.microsoft.com/office/drawing/2014/main" val="1349869636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Sepsis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14.9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15.3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9.7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18.0</a:t>
                      </a:r>
                    </a:p>
                  </a:txBody>
                  <a:tcPr marL="44013" marR="44013" marT="44013" marB="44013"/>
                </a:tc>
                <a:extLst>
                  <a:ext uri="{0D108BD9-81ED-4DB2-BD59-A6C34878D82A}">
                    <a16:rowId xmlns:a16="http://schemas.microsoft.com/office/drawing/2014/main" val="3483196519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Pulmonary Edema/ Acute Heart Failure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14.4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5.4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6.8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7.6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19.2</a:t>
                      </a:r>
                    </a:p>
                  </a:txBody>
                  <a:tcPr marL="44013" marR="44013" marT="44013" marB="44013"/>
                </a:tc>
                <a:extLst>
                  <a:ext uri="{0D108BD9-81ED-4DB2-BD59-A6C34878D82A}">
                    <a16:rowId xmlns:a16="http://schemas.microsoft.com/office/drawing/2014/main" val="741894423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Eclampsia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13.8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5.4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6.7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</a:t>
                      </a:r>
                    </a:p>
                  </a:txBody>
                  <a:tcPr marL="44013" marR="44013" marT="44013" marB="44013"/>
                </a:tc>
                <a:extLst>
                  <a:ext uri="{0D108BD9-81ED-4DB2-BD59-A6C34878D82A}">
                    <a16:rowId xmlns:a16="http://schemas.microsoft.com/office/drawing/2014/main" val="251346050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Puerperal Cerebrovascular Disorders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12.7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5.9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13.2</a:t>
                      </a:r>
                    </a:p>
                  </a:txBody>
                  <a:tcPr marL="44013" marR="44013" marT="44013" marB="44013"/>
                </a:tc>
                <a:extLst>
                  <a:ext uri="{0D108BD9-81ED-4DB2-BD59-A6C34878D82A}">
                    <a16:rowId xmlns:a16="http://schemas.microsoft.com/office/drawing/2014/main" val="3209212245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Ventilation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8.2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4.6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</a:t>
                      </a:r>
                    </a:p>
                  </a:txBody>
                  <a:tcPr marL="44013" marR="44013" marT="44013" marB="44013"/>
                </a:tc>
                <a:extLst>
                  <a:ext uri="{0D108BD9-81ED-4DB2-BD59-A6C34878D82A}">
                    <a16:rowId xmlns:a16="http://schemas.microsoft.com/office/drawing/2014/main" val="2000144420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Air and Thrombotic Embolism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6.8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</a:t>
                      </a:r>
                    </a:p>
                  </a:txBody>
                  <a:tcPr marL="44013" marR="44013" marT="44013" marB="44013"/>
                </a:tc>
                <a:extLst>
                  <a:ext uri="{0D108BD9-81ED-4DB2-BD59-A6C34878D82A}">
                    <a16:rowId xmlns:a16="http://schemas.microsoft.com/office/drawing/2014/main" val="171106391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Sickle Cell Disease With Crisis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11.0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</a:t>
                      </a:r>
                    </a:p>
                  </a:txBody>
                  <a:tcPr marL="44013" marR="44013" marT="44013" marB="44013"/>
                </a:tc>
                <a:extLst>
                  <a:ext uri="{0D108BD9-81ED-4DB2-BD59-A6C34878D82A}">
                    <a16:rowId xmlns:a16="http://schemas.microsoft.com/office/drawing/2014/main" val="790909880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Cardiac Arrest/ Ventricular Fibrillation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</a:t>
                      </a:r>
                    </a:p>
                  </a:txBody>
                  <a:tcPr marL="44013" marR="44013" marT="44013" marB="44013"/>
                </a:tc>
                <a:extLst>
                  <a:ext uri="{0D108BD9-81ED-4DB2-BD59-A6C34878D82A}">
                    <a16:rowId xmlns:a16="http://schemas.microsoft.com/office/drawing/2014/main" val="2649825670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Other</a:t>
                      </a:r>
                      <a:endParaRPr lang="en-US" sz="24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5.0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</a:p>
                  </a:txBody>
                  <a:tcPr marL="44013" marR="44013" marT="44013" marB="44013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NR</a:t>
                      </a:r>
                    </a:p>
                  </a:txBody>
                  <a:tcPr marL="44013" marR="44013" marT="44013" marB="44013"/>
                </a:tc>
                <a:extLst>
                  <a:ext uri="{0D108BD9-81ED-4DB2-BD59-A6C34878D82A}">
                    <a16:rowId xmlns:a16="http://schemas.microsoft.com/office/drawing/2014/main" val="1949180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507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F6F1BB-8858-BCA3-155C-E3C93412E49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5417" y="-571500"/>
            <a:ext cx="18282583" cy="10287000"/>
          </a:xfrm>
          <a:prstGeom prst="rect">
            <a:avLst/>
          </a:prstGeom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0DF9ED31-37D7-6A66-05F6-128F58FF0C3E}"/>
              </a:ext>
            </a:extLst>
          </p:cNvPr>
          <p:cNvSpPr/>
          <p:nvPr/>
        </p:nvSpPr>
        <p:spPr>
          <a:xfrm>
            <a:off x="0" y="43719"/>
            <a:ext cx="1704276" cy="984981"/>
          </a:xfrm>
          <a:custGeom>
            <a:avLst/>
            <a:gdLst/>
            <a:ahLst/>
            <a:cxnLst/>
            <a:rect l="l" t="t" r="r" b="b"/>
            <a:pathLst>
              <a:path w="1704276" h="984981">
                <a:moveTo>
                  <a:pt x="0" y="0"/>
                </a:moveTo>
                <a:lnTo>
                  <a:pt x="1704276" y="0"/>
                </a:lnTo>
                <a:lnTo>
                  <a:pt x="1704276" y="984981"/>
                </a:lnTo>
                <a:lnTo>
                  <a:pt x="0" y="9849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3278FBF5-6B07-949F-9AD4-113A81179E6E}"/>
              </a:ext>
            </a:extLst>
          </p:cNvPr>
          <p:cNvSpPr/>
          <p:nvPr/>
        </p:nvSpPr>
        <p:spPr>
          <a:xfrm flipV="1">
            <a:off x="1" y="9724269"/>
            <a:ext cx="18287999" cy="0"/>
          </a:xfrm>
          <a:prstGeom prst="line">
            <a:avLst/>
          </a:prstGeom>
          <a:ln w="38100" cap="flat">
            <a:solidFill>
              <a:srgbClr val="000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BBD5F-CCB8-4BC4-3A63-37690E6BACE2}"/>
              </a:ext>
            </a:extLst>
          </p:cNvPr>
          <p:cNvSpPr txBox="1"/>
          <p:nvPr/>
        </p:nvSpPr>
        <p:spPr>
          <a:xfrm>
            <a:off x="0" y="3201945"/>
            <a:ext cx="18293416" cy="27401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3600" dirty="0">
                <a:solidFill>
                  <a:srgbClr val="000060"/>
                </a:solidFill>
                <a:latin typeface="Verdana Pro"/>
              </a:rPr>
              <a:t>What if transfusions were included?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lang="en-US" sz="3600" dirty="0">
              <a:solidFill>
                <a:srgbClr val="000060"/>
              </a:solidFill>
              <a:latin typeface="Verdana Pro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3600" dirty="0">
                <a:solidFill>
                  <a:srgbClr val="000060"/>
                </a:solidFill>
                <a:latin typeface="Verdana Pro"/>
              </a:rPr>
              <a:t>Challenges associated with studying transfusions.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lang="en-US" sz="3600" dirty="0">
              <a:solidFill>
                <a:srgbClr val="000060"/>
              </a:solidFill>
              <a:latin typeface="Verdana Pro"/>
            </a:endParaRPr>
          </a:p>
          <a:p>
            <a:pPr algn="ctr">
              <a:lnSpc>
                <a:spcPts val="3220"/>
              </a:lnSpc>
            </a:pPr>
            <a:endParaRPr lang="en-US" sz="2300" dirty="0">
              <a:solidFill>
                <a:srgbClr val="000060"/>
              </a:solidFill>
              <a:latin typeface="Verdana Pr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FCB6BD-ABFE-FBF8-6360-8A536E31A309}"/>
              </a:ext>
            </a:extLst>
          </p:cNvPr>
          <p:cNvSpPr txBox="1"/>
          <p:nvPr/>
        </p:nvSpPr>
        <p:spPr>
          <a:xfrm>
            <a:off x="1" y="1494649"/>
            <a:ext cx="18293416" cy="1220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8784"/>
              </a:lnSpc>
            </a:pPr>
            <a:r>
              <a:rPr lang="en-US" sz="8000" dirty="0">
                <a:solidFill>
                  <a:srgbClr val="3C5DEC"/>
                </a:solidFill>
                <a:latin typeface="Verdana Pro Bold"/>
              </a:rPr>
              <a:t>Transfusions</a:t>
            </a:r>
          </a:p>
        </p:txBody>
      </p:sp>
    </p:spTree>
    <p:extLst>
      <p:ext uri="{BB962C8B-B14F-4D97-AF65-F5344CB8AC3E}">
        <p14:creationId xmlns:p14="http://schemas.microsoft.com/office/powerpoint/2010/main" val="2213042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5D34F6-4740-CA08-1825-F37DE55CD9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2708" y="-571500"/>
            <a:ext cx="18282583" cy="10287000"/>
          </a:xfrm>
          <a:prstGeom prst="rect">
            <a:avLst/>
          </a:prstGeom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0DF9ED31-37D7-6A66-05F6-128F58FF0C3E}"/>
              </a:ext>
            </a:extLst>
          </p:cNvPr>
          <p:cNvSpPr/>
          <p:nvPr/>
        </p:nvSpPr>
        <p:spPr>
          <a:xfrm>
            <a:off x="0" y="43719"/>
            <a:ext cx="1704276" cy="984981"/>
          </a:xfrm>
          <a:custGeom>
            <a:avLst/>
            <a:gdLst/>
            <a:ahLst/>
            <a:cxnLst/>
            <a:rect l="l" t="t" r="r" b="b"/>
            <a:pathLst>
              <a:path w="1704276" h="984981">
                <a:moveTo>
                  <a:pt x="0" y="0"/>
                </a:moveTo>
                <a:lnTo>
                  <a:pt x="1704276" y="0"/>
                </a:lnTo>
                <a:lnTo>
                  <a:pt x="1704276" y="984981"/>
                </a:lnTo>
                <a:lnTo>
                  <a:pt x="0" y="9849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3278FBF5-6B07-949F-9AD4-113A81179E6E}"/>
              </a:ext>
            </a:extLst>
          </p:cNvPr>
          <p:cNvSpPr/>
          <p:nvPr/>
        </p:nvSpPr>
        <p:spPr>
          <a:xfrm flipV="1">
            <a:off x="1" y="9724269"/>
            <a:ext cx="18287999" cy="0"/>
          </a:xfrm>
          <a:prstGeom prst="line">
            <a:avLst/>
          </a:prstGeom>
          <a:ln w="38100" cap="flat">
            <a:solidFill>
              <a:srgbClr val="000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BBD5F-CCB8-4BC4-3A63-37690E6BACE2}"/>
              </a:ext>
            </a:extLst>
          </p:cNvPr>
          <p:cNvSpPr txBox="1"/>
          <p:nvPr/>
        </p:nvSpPr>
        <p:spPr>
          <a:xfrm>
            <a:off x="8001000" y="1943100"/>
            <a:ext cx="9669478" cy="1142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lang="en-US" sz="3600" dirty="0">
              <a:solidFill>
                <a:srgbClr val="000060"/>
              </a:solidFill>
              <a:latin typeface="Verdana Pro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lang="en-US" sz="1100" dirty="0">
              <a:solidFill>
                <a:srgbClr val="000060"/>
              </a:solidFill>
              <a:latin typeface="Verdana Pro"/>
            </a:endParaRPr>
          </a:p>
          <a:p>
            <a:pPr algn="ctr">
              <a:lnSpc>
                <a:spcPts val="3220"/>
              </a:lnSpc>
            </a:pPr>
            <a:endParaRPr lang="en-US" sz="2300" dirty="0">
              <a:solidFill>
                <a:srgbClr val="000060"/>
              </a:solidFill>
              <a:latin typeface="Verdana Pr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28F469-EC4B-A758-7DCD-381F4C81E99E}"/>
              </a:ext>
            </a:extLst>
          </p:cNvPr>
          <p:cNvSpPr txBox="1"/>
          <p:nvPr/>
        </p:nvSpPr>
        <p:spPr>
          <a:xfrm>
            <a:off x="4143374" y="2886472"/>
            <a:ext cx="10001250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84"/>
              </a:lnSpc>
            </a:pPr>
            <a:r>
              <a:rPr lang="en-US" sz="8000">
                <a:solidFill>
                  <a:srgbClr val="3C5DEC"/>
                </a:solidFill>
                <a:latin typeface="Verdana Pro Bold"/>
              </a:rPr>
              <a:t>Are </a:t>
            </a:r>
            <a:r>
              <a:rPr lang="en-US" sz="8000" dirty="0">
                <a:solidFill>
                  <a:srgbClr val="3C5DEC"/>
                </a:solidFill>
                <a:latin typeface="Verdana Pro Bold"/>
              </a:rPr>
              <a:t>SMMs preventable?</a:t>
            </a:r>
          </a:p>
        </p:txBody>
      </p:sp>
    </p:spTree>
    <p:extLst>
      <p:ext uri="{BB962C8B-B14F-4D97-AF65-F5344CB8AC3E}">
        <p14:creationId xmlns:p14="http://schemas.microsoft.com/office/powerpoint/2010/main" val="1509851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C86DAD-CFB6-C045-4C34-6896D614114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5417" y="-562731"/>
            <a:ext cx="18282583" cy="10287000"/>
          </a:xfrm>
          <a:prstGeom prst="rect">
            <a:avLst/>
          </a:prstGeom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0DF9ED31-37D7-6A66-05F6-128F58FF0C3E}"/>
              </a:ext>
            </a:extLst>
          </p:cNvPr>
          <p:cNvSpPr/>
          <p:nvPr/>
        </p:nvSpPr>
        <p:spPr>
          <a:xfrm>
            <a:off x="0" y="43719"/>
            <a:ext cx="1704276" cy="984981"/>
          </a:xfrm>
          <a:custGeom>
            <a:avLst/>
            <a:gdLst/>
            <a:ahLst/>
            <a:cxnLst/>
            <a:rect l="l" t="t" r="r" b="b"/>
            <a:pathLst>
              <a:path w="1704276" h="984981">
                <a:moveTo>
                  <a:pt x="0" y="0"/>
                </a:moveTo>
                <a:lnTo>
                  <a:pt x="1704276" y="0"/>
                </a:lnTo>
                <a:lnTo>
                  <a:pt x="1704276" y="984981"/>
                </a:lnTo>
                <a:lnTo>
                  <a:pt x="0" y="9849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3278FBF5-6B07-949F-9AD4-113A81179E6E}"/>
              </a:ext>
            </a:extLst>
          </p:cNvPr>
          <p:cNvSpPr/>
          <p:nvPr/>
        </p:nvSpPr>
        <p:spPr>
          <a:xfrm flipV="1">
            <a:off x="1" y="9724269"/>
            <a:ext cx="18287999" cy="0"/>
          </a:xfrm>
          <a:prstGeom prst="line">
            <a:avLst/>
          </a:prstGeom>
          <a:ln w="38100" cap="flat">
            <a:solidFill>
              <a:srgbClr val="000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28F469-EC4B-A758-7DCD-381F4C81E99E}"/>
              </a:ext>
            </a:extLst>
          </p:cNvPr>
          <p:cNvSpPr txBox="1"/>
          <p:nvPr/>
        </p:nvSpPr>
        <p:spPr>
          <a:xfrm>
            <a:off x="1676400" y="1757958"/>
            <a:ext cx="14935199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84"/>
              </a:lnSpc>
            </a:pPr>
            <a:r>
              <a:rPr lang="en-US" sz="8000" dirty="0">
                <a:solidFill>
                  <a:srgbClr val="3C5DEC"/>
                </a:solidFill>
                <a:latin typeface="Verdana Pro Bold"/>
              </a:rPr>
              <a:t>Do we link maternal delivery hospitalizations to the baby?</a:t>
            </a:r>
          </a:p>
        </p:txBody>
      </p:sp>
    </p:spTree>
    <p:extLst>
      <p:ext uri="{BB962C8B-B14F-4D97-AF65-F5344CB8AC3E}">
        <p14:creationId xmlns:p14="http://schemas.microsoft.com/office/powerpoint/2010/main" val="2838702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EA5FAF-0F04-64E1-B3F0-5293EAB9A67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3000"/>
          </a:blip>
          <a:stretch>
            <a:fillRect/>
          </a:stretch>
        </p:blipFill>
        <p:spPr>
          <a:xfrm>
            <a:off x="0" y="-340742"/>
            <a:ext cx="18283489" cy="10065012"/>
          </a:xfrm>
          <a:prstGeom prst="rect">
            <a:avLst/>
          </a:prstGeom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0DF9ED31-37D7-6A66-05F6-128F58FF0C3E}"/>
              </a:ext>
            </a:extLst>
          </p:cNvPr>
          <p:cNvSpPr/>
          <p:nvPr/>
        </p:nvSpPr>
        <p:spPr>
          <a:xfrm>
            <a:off x="0" y="43719"/>
            <a:ext cx="1704276" cy="984981"/>
          </a:xfrm>
          <a:custGeom>
            <a:avLst/>
            <a:gdLst/>
            <a:ahLst/>
            <a:cxnLst/>
            <a:rect l="l" t="t" r="r" b="b"/>
            <a:pathLst>
              <a:path w="1704276" h="984981">
                <a:moveTo>
                  <a:pt x="0" y="0"/>
                </a:moveTo>
                <a:lnTo>
                  <a:pt x="1704276" y="0"/>
                </a:lnTo>
                <a:lnTo>
                  <a:pt x="1704276" y="984981"/>
                </a:lnTo>
                <a:lnTo>
                  <a:pt x="0" y="9849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3278FBF5-6B07-949F-9AD4-113A81179E6E}"/>
              </a:ext>
            </a:extLst>
          </p:cNvPr>
          <p:cNvSpPr/>
          <p:nvPr/>
        </p:nvSpPr>
        <p:spPr>
          <a:xfrm flipV="1">
            <a:off x="1" y="9724269"/>
            <a:ext cx="18287999" cy="0"/>
          </a:xfrm>
          <a:prstGeom prst="line">
            <a:avLst/>
          </a:prstGeom>
          <a:ln w="38100" cap="flat">
            <a:solidFill>
              <a:srgbClr val="000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BBD5F-CCB8-4BC4-3A63-37690E6BACE2}"/>
              </a:ext>
            </a:extLst>
          </p:cNvPr>
          <p:cNvSpPr txBox="1"/>
          <p:nvPr/>
        </p:nvSpPr>
        <p:spPr>
          <a:xfrm>
            <a:off x="8001000" y="2570416"/>
            <a:ext cx="9669478" cy="4689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n-US" sz="3600" dirty="0">
                <a:solidFill>
                  <a:srgbClr val="000060"/>
                </a:solidFill>
                <a:latin typeface="Verdana Pro"/>
              </a:rPr>
              <a:t>How has the transition from ICD-9-CM to ICD-10-CM impacted hospital coding?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lang="en-US" sz="3600" dirty="0">
              <a:solidFill>
                <a:srgbClr val="000060"/>
              </a:solidFill>
              <a:latin typeface="Verdana Pro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en-US" sz="3600" dirty="0">
                <a:solidFill>
                  <a:srgbClr val="000060"/>
                </a:solidFill>
                <a:latin typeface="Verdana Pro"/>
              </a:rPr>
              <a:t>Are there concerns about under coding, and could rates of depression, anxiety, obesity, etc. be calculated?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lang="en-US" sz="3600" dirty="0">
              <a:solidFill>
                <a:srgbClr val="000060"/>
              </a:solidFill>
              <a:latin typeface="Verdana Pr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28F469-EC4B-A758-7DCD-381F4C81E99E}"/>
              </a:ext>
            </a:extLst>
          </p:cNvPr>
          <p:cNvSpPr txBox="1"/>
          <p:nvPr/>
        </p:nvSpPr>
        <p:spPr>
          <a:xfrm>
            <a:off x="617522" y="2570416"/>
            <a:ext cx="7086600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84"/>
              </a:lnSpc>
            </a:pPr>
            <a:r>
              <a:rPr lang="en-US" sz="8000" dirty="0">
                <a:solidFill>
                  <a:srgbClr val="3C5DEC"/>
                </a:solidFill>
                <a:latin typeface="Verdana Pro Bold"/>
              </a:rPr>
              <a:t>Discussing the Impact of Coding </a:t>
            </a:r>
          </a:p>
        </p:txBody>
      </p:sp>
    </p:spTree>
    <p:extLst>
      <p:ext uri="{BB962C8B-B14F-4D97-AF65-F5344CB8AC3E}">
        <p14:creationId xmlns:p14="http://schemas.microsoft.com/office/powerpoint/2010/main" val="1931992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0DF9ED31-37D7-6A66-05F6-128F58FF0C3E}"/>
              </a:ext>
            </a:extLst>
          </p:cNvPr>
          <p:cNvSpPr/>
          <p:nvPr/>
        </p:nvSpPr>
        <p:spPr>
          <a:xfrm>
            <a:off x="0" y="43719"/>
            <a:ext cx="1704276" cy="984981"/>
          </a:xfrm>
          <a:custGeom>
            <a:avLst/>
            <a:gdLst/>
            <a:ahLst/>
            <a:cxnLst/>
            <a:rect l="l" t="t" r="r" b="b"/>
            <a:pathLst>
              <a:path w="1704276" h="984981">
                <a:moveTo>
                  <a:pt x="0" y="0"/>
                </a:moveTo>
                <a:lnTo>
                  <a:pt x="1704276" y="0"/>
                </a:lnTo>
                <a:lnTo>
                  <a:pt x="1704276" y="984981"/>
                </a:lnTo>
                <a:lnTo>
                  <a:pt x="0" y="9849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3278FBF5-6B07-949F-9AD4-113A81179E6E}"/>
              </a:ext>
            </a:extLst>
          </p:cNvPr>
          <p:cNvSpPr/>
          <p:nvPr/>
        </p:nvSpPr>
        <p:spPr>
          <a:xfrm flipV="1">
            <a:off x="1" y="9724269"/>
            <a:ext cx="18287999" cy="0"/>
          </a:xfrm>
          <a:prstGeom prst="line">
            <a:avLst/>
          </a:prstGeom>
          <a:ln w="38100" cap="flat">
            <a:solidFill>
              <a:srgbClr val="000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28F469-EC4B-A758-7DCD-381F4C81E99E}"/>
              </a:ext>
            </a:extLst>
          </p:cNvPr>
          <p:cNvSpPr txBox="1"/>
          <p:nvPr/>
        </p:nvSpPr>
        <p:spPr>
          <a:xfrm>
            <a:off x="2181225" y="810497"/>
            <a:ext cx="13925550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84"/>
              </a:lnSpc>
            </a:pPr>
            <a:r>
              <a:rPr lang="en-US" sz="8000" dirty="0">
                <a:solidFill>
                  <a:srgbClr val="3C5DEC"/>
                </a:solidFill>
                <a:latin typeface="Verdana Pro Bold"/>
              </a:rPr>
              <a:t>Discussing the Depth of Coding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606AD55-D645-F153-FA66-4980A1B2B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378886"/>
              </p:ext>
            </p:extLst>
          </p:nvPr>
        </p:nvGraphicFramePr>
        <p:xfrm>
          <a:off x="1704276" y="3467100"/>
          <a:ext cx="14907325" cy="428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83919">
                  <a:extLst>
                    <a:ext uri="{9D8B030D-6E8A-4147-A177-3AD203B41FA5}">
                      <a16:colId xmlns:a16="http://schemas.microsoft.com/office/drawing/2014/main" val="1157952707"/>
                    </a:ext>
                  </a:extLst>
                </a:gridCol>
                <a:gridCol w="3775916">
                  <a:extLst>
                    <a:ext uri="{9D8B030D-6E8A-4147-A177-3AD203B41FA5}">
                      <a16:colId xmlns:a16="http://schemas.microsoft.com/office/drawing/2014/main" val="4025520279"/>
                    </a:ext>
                  </a:extLst>
                </a:gridCol>
                <a:gridCol w="4447490">
                  <a:extLst>
                    <a:ext uri="{9D8B030D-6E8A-4147-A177-3AD203B41FA5}">
                      <a16:colId xmlns:a16="http://schemas.microsoft.com/office/drawing/2014/main" val="3262711302"/>
                    </a:ext>
                  </a:extLst>
                </a:gridCol>
              </a:tblGrid>
              <a:tr h="1777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600" kern="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Type of Hospitalization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Cases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Average Number of Diagnoses</a:t>
                      </a: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4049552127"/>
                  </a:ext>
                </a:extLst>
              </a:tr>
              <a:tr h="7577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</a:rPr>
                        <a:t> Deliveries with SMM</a:t>
                      </a:r>
                      <a:endParaRPr lang="en-US" sz="3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</a:rPr>
                        <a:t>2,625   </a:t>
                      </a:r>
                      <a:endParaRPr lang="en-US" sz="3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14.8</a:t>
                      </a: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58205117"/>
                  </a:ext>
                </a:extLst>
              </a:tr>
              <a:tr h="7577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</a:rPr>
                        <a:t> Deliveries without SMM</a:t>
                      </a:r>
                      <a:endParaRPr lang="en-US" sz="3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</a:rPr>
                        <a:t>241,286</a:t>
                      </a:r>
                      <a:endParaRPr lang="en-US" sz="3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8.9</a:t>
                      </a: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3221955510"/>
                  </a:ext>
                </a:extLst>
              </a:tr>
              <a:tr h="7577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</a:rPr>
                        <a:t> Total Deliveries</a:t>
                      </a:r>
                      <a:endParaRPr lang="en-US" sz="3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kern="100" dirty="0">
                          <a:effectLst/>
                        </a:rPr>
                        <a:t>243,911</a:t>
                      </a:r>
                      <a:endParaRPr lang="en-US" sz="3600" b="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9.0</a:t>
                      </a: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1346950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044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" y="9724269"/>
            <a:ext cx="18287999" cy="0"/>
          </a:xfrm>
          <a:prstGeom prst="line">
            <a:avLst/>
          </a:prstGeom>
          <a:ln w="38100" cap="flat">
            <a:solidFill>
              <a:srgbClr val="000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43719"/>
            <a:ext cx="1704276" cy="984981"/>
          </a:xfrm>
          <a:custGeom>
            <a:avLst/>
            <a:gdLst/>
            <a:ahLst/>
            <a:cxnLst/>
            <a:rect l="l" t="t" r="r" b="b"/>
            <a:pathLst>
              <a:path w="1704276" h="984981">
                <a:moveTo>
                  <a:pt x="0" y="0"/>
                </a:moveTo>
                <a:lnTo>
                  <a:pt x="1704276" y="0"/>
                </a:lnTo>
                <a:lnTo>
                  <a:pt x="1704276" y="984981"/>
                </a:lnTo>
                <a:lnTo>
                  <a:pt x="0" y="9849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371235" y="1020468"/>
            <a:ext cx="15748853" cy="11878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4"/>
              </a:lnSpc>
            </a:pPr>
            <a:r>
              <a:rPr lang="en-US" sz="6860">
                <a:solidFill>
                  <a:srgbClr val="000060"/>
                </a:solidFill>
                <a:latin typeface="Verdana Pro Bold"/>
              </a:rPr>
              <a:t>Accessing PHC4 Reports &amp; Data</a:t>
            </a:r>
          </a:p>
        </p:txBody>
      </p:sp>
      <p:sp>
        <p:nvSpPr>
          <p:cNvPr id="5" name="AutoShape 5"/>
          <p:cNvSpPr/>
          <p:nvPr/>
        </p:nvSpPr>
        <p:spPr>
          <a:xfrm>
            <a:off x="4621750" y="3469009"/>
            <a:ext cx="2470163" cy="0"/>
          </a:xfrm>
          <a:prstGeom prst="line">
            <a:avLst/>
          </a:prstGeom>
          <a:ln w="38100" cap="rnd">
            <a:solidFill>
              <a:srgbClr val="000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4621750" y="5699615"/>
            <a:ext cx="2470163" cy="0"/>
          </a:xfrm>
          <a:prstGeom prst="line">
            <a:avLst/>
          </a:prstGeom>
          <a:ln w="38100" cap="rnd">
            <a:solidFill>
              <a:srgbClr val="000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4621750" y="8149312"/>
            <a:ext cx="2470163" cy="0"/>
          </a:xfrm>
          <a:prstGeom prst="line">
            <a:avLst/>
          </a:prstGeom>
          <a:ln w="38100" cap="rnd">
            <a:solidFill>
              <a:srgbClr val="000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371235" y="5254766"/>
            <a:ext cx="3208573" cy="839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996"/>
              </a:lnSpc>
              <a:spcBef>
                <a:spcPct val="0"/>
              </a:spcBef>
            </a:pPr>
            <a:r>
              <a:rPr lang="en-US" sz="4997" u="none" strike="noStrike">
                <a:solidFill>
                  <a:srgbClr val="3C5DEC"/>
                </a:solidFill>
                <a:latin typeface="Verdana Pro Bold"/>
              </a:rPr>
              <a:t>Email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71235" y="6982839"/>
            <a:ext cx="3727932" cy="1729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996"/>
              </a:lnSpc>
              <a:spcBef>
                <a:spcPct val="0"/>
              </a:spcBef>
            </a:pPr>
            <a:r>
              <a:rPr lang="en-US" sz="4997" u="none" strike="noStrike">
                <a:solidFill>
                  <a:srgbClr val="3C5DEC"/>
                </a:solidFill>
                <a:latin typeface="Verdana Pro Bold"/>
              </a:rPr>
              <a:t>Purchase Data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39454" y="2977107"/>
            <a:ext cx="3250048" cy="839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6"/>
              </a:lnSpc>
            </a:pPr>
            <a:r>
              <a:rPr lang="en-US" sz="4997" dirty="0">
                <a:solidFill>
                  <a:srgbClr val="3C5DEC"/>
                </a:solidFill>
                <a:latin typeface="Verdana Pro Bold"/>
              </a:rPr>
              <a:t>Online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80502" y="2658744"/>
            <a:ext cx="7302543" cy="162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74"/>
              </a:lnSpc>
            </a:pPr>
            <a:r>
              <a:rPr lang="en-US" sz="3124" u="sng" dirty="0">
                <a:solidFill>
                  <a:srgbClr val="3C5DEC"/>
                </a:solidFill>
                <a:latin typeface="Verdana Pro"/>
              </a:rPr>
              <a:t>Browse our library anytime at</a:t>
            </a:r>
            <a:r>
              <a:rPr lang="en-US" sz="3124" dirty="0">
                <a:solidFill>
                  <a:srgbClr val="3C5DEC"/>
                </a:solidFill>
                <a:latin typeface="Verdana Pro"/>
              </a:rPr>
              <a:t> </a:t>
            </a:r>
            <a:r>
              <a:rPr lang="en-US" sz="3124" u="sng" dirty="0">
                <a:solidFill>
                  <a:srgbClr val="3C5DEC"/>
                </a:solidFill>
                <a:latin typeface="Verdana Pro"/>
                <a:hlinkClick r:id="rId4" tooltip="https://www.phc4.org/browse-our-dat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https://www.phc4.org/browse-our-data/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11275" y="4860775"/>
            <a:ext cx="10295572" cy="162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74"/>
              </a:lnSpc>
              <a:spcBef>
                <a:spcPct val="0"/>
              </a:spcBef>
            </a:pPr>
            <a:r>
              <a:rPr lang="en-US" sz="3124" strike="noStrike" dirty="0">
                <a:solidFill>
                  <a:srgbClr val="3C5DEC"/>
                </a:solidFill>
                <a:latin typeface="Verdana Pro"/>
                <a:hlinkClick r:id="rId4" tooltip="https://www.phc4.org/browse-our-dat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Need help finding something, contact us through our website at </a:t>
            </a:r>
            <a:r>
              <a:rPr lang="en-US" sz="3124" u="sng" strike="noStrike" dirty="0">
                <a:solidFill>
                  <a:srgbClr val="3C5DEC"/>
                </a:solidFill>
                <a:latin typeface="Verdana Pro"/>
                <a:hlinkClick r:id="rId4" tooltip="https://www.phc4.org/browse-our-dat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https://www.phc4.org/about-the-council/contact-us/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11275" y="7328327"/>
            <a:ext cx="10030728" cy="162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74"/>
              </a:lnSpc>
              <a:spcBef>
                <a:spcPct val="0"/>
              </a:spcBef>
            </a:pPr>
            <a:r>
              <a:rPr lang="en-US" sz="3124" strike="noStrike" dirty="0">
                <a:solidFill>
                  <a:srgbClr val="3C5DEC"/>
                </a:solidFill>
                <a:latin typeface="Verdana Pro"/>
                <a:hlinkClick r:id="rId4" tooltip="https://www.phc4.org/browse-our-dat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PHC4 offers one time and continuous data purchases, to find out more email us at</a:t>
            </a:r>
            <a:r>
              <a:rPr lang="en-US" sz="3124" u="sng" strike="noStrike" dirty="0">
                <a:solidFill>
                  <a:srgbClr val="3C5DEC"/>
                </a:solidFill>
                <a:latin typeface="Verdana Pro"/>
                <a:hlinkClick r:id="rId4" tooltip="https://www.phc4.org/browse-our-dat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https://www.phc4.org/request-custom-data/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1" y="9617073"/>
            <a:ext cx="18288000" cy="83555"/>
          </a:xfrm>
          <a:prstGeom prst="line">
            <a:avLst/>
          </a:prstGeom>
          <a:ln w="38100" cap="flat">
            <a:solidFill>
              <a:srgbClr val="000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43719"/>
            <a:ext cx="1704276" cy="984981"/>
          </a:xfrm>
          <a:custGeom>
            <a:avLst/>
            <a:gdLst/>
            <a:ahLst/>
            <a:cxnLst/>
            <a:rect l="l" t="t" r="r" b="b"/>
            <a:pathLst>
              <a:path w="1704276" h="984981">
                <a:moveTo>
                  <a:pt x="0" y="0"/>
                </a:moveTo>
                <a:lnTo>
                  <a:pt x="1704276" y="0"/>
                </a:lnTo>
                <a:lnTo>
                  <a:pt x="1704276" y="984981"/>
                </a:lnTo>
                <a:lnTo>
                  <a:pt x="0" y="9849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638800" y="-38100"/>
            <a:ext cx="12649200" cy="8574963"/>
          </a:xfrm>
          <a:custGeom>
            <a:avLst/>
            <a:gdLst/>
            <a:ahLst/>
            <a:cxnLst/>
            <a:rect l="l" t="t" r="r" b="b"/>
            <a:pathLst>
              <a:path w="12954801" h="8565439">
                <a:moveTo>
                  <a:pt x="0" y="0"/>
                </a:moveTo>
                <a:lnTo>
                  <a:pt x="12954801" y="0"/>
                </a:lnTo>
                <a:lnTo>
                  <a:pt x="12954801" y="8565439"/>
                </a:lnTo>
                <a:lnTo>
                  <a:pt x="0" y="8565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4000"/>
            </a:blip>
            <a:stretch>
              <a:fillRect t="-16454" r="-12123" b="-1645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7060" y="7540824"/>
            <a:ext cx="13059340" cy="2415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345"/>
              </a:lnSpc>
            </a:pPr>
            <a:r>
              <a:rPr lang="en-US" sz="14532" dirty="0">
                <a:solidFill>
                  <a:srgbClr val="3C5DEC"/>
                </a:solidFill>
                <a:latin typeface="Verdana Pro Bold"/>
              </a:rPr>
              <a:t>Thank You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888990" y="8536864"/>
            <a:ext cx="3258607" cy="103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3C5DEC"/>
                </a:solidFill>
                <a:latin typeface="Verdana Pro Condensed"/>
              </a:rPr>
              <a:t>225 Market Street</a:t>
            </a:r>
          </a:p>
          <a:p>
            <a:pPr>
              <a:lnSpc>
                <a:spcPts val="2799"/>
              </a:lnSpc>
            </a:pPr>
            <a:r>
              <a:rPr lang="en-US" sz="1999">
                <a:solidFill>
                  <a:srgbClr val="3C5DEC"/>
                </a:solidFill>
                <a:latin typeface="Verdana Pro Condensed"/>
              </a:rPr>
              <a:t>Suite 400</a:t>
            </a:r>
          </a:p>
          <a:p>
            <a:pPr>
              <a:lnSpc>
                <a:spcPts val="2799"/>
              </a:lnSpc>
            </a:pPr>
            <a:r>
              <a:rPr lang="en-US" sz="1999">
                <a:solidFill>
                  <a:srgbClr val="3C5DEC"/>
                </a:solidFill>
                <a:latin typeface="Verdana Pro Condensed"/>
              </a:rPr>
              <a:t>Harrisburg, PA 17101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888990" y="9617073"/>
            <a:ext cx="2334542" cy="669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3C5DEC"/>
                </a:solidFill>
                <a:latin typeface="Verdana Pro Condensed Bold"/>
              </a:rPr>
              <a:t>phc4.org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04276" y="1961669"/>
            <a:ext cx="4544124" cy="483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8"/>
              </a:lnSpc>
            </a:pPr>
            <a:r>
              <a:rPr lang="en-US" sz="2998" dirty="0">
                <a:solidFill>
                  <a:srgbClr val="3C5DEC"/>
                </a:solidFill>
                <a:latin typeface="Verdana Pro Bold"/>
              </a:rPr>
              <a:t>Jane Keck, PhD, MS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84236" y="3788944"/>
            <a:ext cx="4544124" cy="483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8"/>
              </a:lnSpc>
            </a:pPr>
            <a:r>
              <a:rPr lang="en-US" sz="2998" dirty="0">
                <a:solidFill>
                  <a:srgbClr val="3C5DEC"/>
                </a:solidFill>
                <a:latin typeface="Verdana Pro Bold"/>
              </a:rPr>
              <a:t>Barry D. Buckingham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04276" y="5616219"/>
            <a:ext cx="4075367" cy="495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8"/>
              </a:lnSpc>
            </a:pPr>
            <a:r>
              <a:rPr lang="en-US" sz="2998" dirty="0">
                <a:solidFill>
                  <a:srgbClr val="3C5DEC"/>
                </a:solidFill>
                <a:latin typeface="Verdana Pro Bold"/>
              </a:rPr>
              <a:t>Katie Jordan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54303" y="6063930"/>
            <a:ext cx="4075367" cy="495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8"/>
              </a:lnSpc>
            </a:pPr>
            <a:r>
              <a:rPr lang="en-US" sz="2998" dirty="0">
                <a:solidFill>
                  <a:srgbClr val="000060"/>
                </a:solidFill>
                <a:latin typeface="Verdana Pro Bold"/>
              </a:rPr>
              <a:t>kjordan@phc4.org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54303" y="4399711"/>
            <a:ext cx="5260700" cy="495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8"/>
              </a:lnSpc>
            </a:pPr>
            <a:r>
              <a:rPr lang="en-US" sz="2998" dirty="0">
                <a:solidFill>
                  <a:srgbClr val="000060"/>
                </a:solidFill>
                <a:latin typeface="Verdana Pro Bold"/>
              </a:rPr>
              <a:t>bbuckingham@phc4.org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454303" y="2568148"/>
            <a:ext cx="4075367" cy="495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8"/>
              </a:lnSpc>
            </a:pPr>
            <a:r>
              <a:rPr lang="en-US" sz="2998" dirty="0">
                <a:solidFill>
                  <a:srgbClr val="000060"/>
                </a:solidFill>
                <a:latin typeface="Verdana Pro Bold"/>
              </a:rPr>
              <a:t>jkeck@phc4.org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B4EE97-1BB5-6EBF-914C-B2FBC86BA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8288000" cy="1028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4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9700628"/>
            <a:ext cx="18288000" cy="14872"/>
          </a:xfrm>
          <a:prstGeom prst="line">
            <a:avLst/>
          </a:prstGeom>
          <a:ln w="38100" cap="flat">
            <a:solidFill>
              <a:srgbClr val="000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43719"/>
            <a:ext cx="1704276" cy="984981"/>
          </a:xfrm>
          <a:custGeom>
            <a:avLst/>
            <a:gdLst/>
            <a:ahLst/>
            <a:cxnLst/>
            <a:rect l="l" t="t" r="r" b="b"/>
            <a:pathLst>
              <a:path w="1704276" h="984981">
                <a:moveTo>
                  <a:pt x="0" y="0"/>
                </a:moveTo>
                <a:lnTo>
                  <a:pt x="1704276" y="0"/>
                </a:lnTo>
                <a:lnTo>
                  <a:pt x="1704276" y="984981"/>
                </a:lnTo>
                <a:lnTo>
                  <a:pt x="0" y="9849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388002" y="1225379"/>
            <a:ext cx="8179374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84"/>
              </a:lnSpc>
            </a:pPr>
            <a:r>
              <a:rPr lang="en-US" sz="8963" dirty="0">
                <a:solidFill>
                  <a:srgbClr val="3C5DEC"/>
                </a:solidFill>
                <a:latin typeface="Verdana Pro Bold"/>
              </a:rPr>
              <a:t> About PHC4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33400" y="2705100"/>
            <a:ext cx="10402939" cy="9191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059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60"/>
                </a:solidFill>
                <a:latin typeface="Verdana Pro"/>
              </a:rPr>
              <a:t>PHC4 is an independent state agency formed under Pennsylvania statute (Act 89 of 1986, as amended by Act 15 of 2020). </a:t>
            </a:r>
          </a:p>
          <a:p>
            <a:pPr>
              <a:lnSpc>
                <a:spcPts val="4059"/>
              </a:lnSpc>
            </a:pPr>
            <a:endParaRPr lang="en-US" sz="3200" dirty="0">
              <a:solidFill>
                <a:srgbClr val="000060"/>
              </a:solidFill>
              <a:latin typeface="Verdana Pro"/>
            </a:endParaRPr>
          </a:p>
          <a:p>
            <a:pPr marL="457200" indent="-457200">
              <a:lnSpc>
                <a:spcPts val="4059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60"/>
                </a:solidFill>
                <a:latin typeface="Verdana Pro"/>
              </a:rPr>
              <a:t>PHC4 produces comparative information about the most efficient and effective health care, working to improve the quality of health care and restrain costs.</a:t>
            </a:r>
          </a:p>
          <a:p>
            <a:pPr marL="457200" indent="-457200">
              <a:lnSpc>
                <a:spcPts val="4059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60"/>
              </a:solidFill>
              <a:latin typeface="Verdana Pro"/>
            </a:endParaRPr>
          </a:p>
          <a:p>
            <a:pPr marL="457200" indent="-457200">
              <a:lnSpc>
                <a:spcPts val="4059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60"/>
                </a:solidFill>
                <a:latin typeface="Verdana Pro"/>
              </a:rPr>
              <a:t>We support this by providing research, analysis, and reporting on quality, outcomes, and hospital finance across Pennsylvania.</a:t>
            </a:r>
          </a:p>
          <a:p>
            <a:pPr marL="457200" indent="-457200">
              <a:lnSpc>
                <a:spcPts val="4059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60"/>
              </a:solidFill>
              <a:latin typeface="Verdana Pro"/>
            </a:endParaRPr>
          </a:p>
          <a:p>
            <a:pPr marL="457200" indent="-457200">
              <a:lnSpc>
                <a:spcPts val="4059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60"/>
              </a:solidFill>
              <a:latin typeface="Verdana Pro"/>
            </a:endParaRPr>
          </a:p>
          <a:p>
            <a:pPr marL="457200" indent="-457200" algn="just">
              <a:lnSpc>
                <a:spcPts val="4059"/>
              </a:lnSpc>
              <a:buFont typeface="Arial" panose="020B0604020202020204" pitchFamily="34" charset="0"/>
              <a:buChar char="•"/>
            </a:pPr>
            <a:endParaRPr lang="en-US" sz="2899" dirty="0">
              <a:solidFill>
                <a:srgbClr val="000060"/>
              </a:solidFill>
              <a:latin typeface="Verdana Pro"/>
            </a:endParaRPr>
          </a:p>
          <a:p>
            <a:pPr algn="ctr">
              <a:lnSpc>
                <a:spcPts val="3220"/>
              </a:lnSpc>
            </a:pPr>
            <a:r>
              <a:rPr lang="en-US" sz="2300" dirty="0">
                <a:solidFill>
                  <a:srgbClr val="000060"/>
                </a:solidFill>
                <a:latin typeface="Verdana Pro"/>
              </a:rPr>
              <a:t> </a:t>
            </a:r>
          </a:p>
          <a:p>
            <a:pPr algn="ctr">
              <a:lnSpc>
                <a:spcPts val="3220"/>
              </a:lnSpc>
            </a:pPr>
            <a:endParaRPr lang="en-US" sz="2300" dirty="0">
              <a:solidFill>
                <a:srgbClr val="000060"/>
              </a:solidFill>
              <a:latin typeface="Verdana Pro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1048999" y="1711410"/>
            <a:ext cx="6879159" cy="6312818"/>
            <a:chOff x="0" y="0"/>
            <a:chExt cx="10419219" cy="9665782"/>
          </a:xfrm>
        </p:grpSpPr>
        <p:sp>
          <p:nvSpPr>
            <p:cNvPr id="7" name="Freeform 7"/>
            <p:cNvSpPr/>
            <p:nvPr/>
          </p:nvSpPr>
          <p:spPr>
            <a:xfrm>
              <a:off x="0" y="5045095"/>
              <a:ext cx="5198273" cy="4620687"/>
            </a:xfrm>
            <a:custGeom>
              <a:avLst/>
              <a:gdLst/>
              <a:ahLst/>
              <a:cxnLst/>
              <a:rect l="l" t="t" r="r" b="b"/>
              <a:pathLst>
                <a:path w="5198273" h="4620687">
                  <a:moveTo>
                    <a:pt x="0" y="0"/>
                  </a:moveTo>
                  <a:lnTo>
                    <a:pt x="5198273" y="0"/>
                  </a:lnTo>
                  <a:lnTo>
                    <a:pt x="5198273" y="4620687"/>
                  </a:lnTo>
                  <a:lnTo>
                    <a:pt x="0" y="4620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5593660" y="5046708"/>
              <a:ext cx="4617460" cy="4617460"/>
            </a:xfrm>
            <a:custGeom>
              <a:avLst/>
              <a:gdLst/>
              <a:ahLst/>
              <a:cxnLst/>
              <a:rect l="l" t="t" r="r" b="b"/>
              <a:pathLst>
                <a:path w="4617460" h="4617460">
                  <a:moveTo>
                    <a:pt x="0" y="0"/>
                  </a:moveTo>
                  <a:lnTo>
                    <a:pt x="4617460" y="0"/>
                  </a:lnTo>
                  <a:lnTo>
                    <a:pt x="4617460" y="4617460"/>
                  </a:lnTo>
                  <a:lnTo>
                    <a:pt x="0" y="4617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5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5196270" cy="4618907"/>
            </a:xfrm>
            <a:custGeom>
              <a:avLst/>
              <a:gdLst/>
              <a:ahLst/>
              <a:cxnLst/>
              <a:rect l="l" t="t" r="r" b="b"/>
              <a:pathLst>
                <a:path w="5196270" h="4618907">
                  <a:moveTo>
                    <a:pt x="0" y="0"/>
                  </a:moveTo>
                  <a:lnTo>
                    <a:pt x="5196270" y="0"/>
                  </a:lnTo>
                  <a:lnTo>
                    <a:pt x="5196270" y="4618907"/>
                  </a:lnTo>
                  <a:lnTo>
                    <a:pt x="0" y="46189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5411495" y="37371"/>
              <a:ext cx="5007723" cy="5007723"/>
            </a:xfrm>
            <a:custGeom>
              <a:avLst/>
              <a:gdLst/>
              <a:ahLst/>
              <a:cxnLst/>
              <a:rect l="l" t="t" r="r" b="b"/>
              <a:pathLst>
                <a:path w="5007723" h="5007723">
                  <a:moveTo>
                    <a:pt x="0" y="0"/>
                  </a:moveTo>
                  <a:lnTo>
                    <a:pt x="5007724" y="0"/>
                  </a:lnTo>
                  <a:lnTo>
                    <a:pt x="5007724" y="5007724"/>
                  </a:lnTo>
                  <a:lnTo>
                    <a:pt x="0" y="50077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5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0DF9ED31-37D7-6A66-05F6-128F58FF0C3E}"/>
              </a:ext>
            </a:extLst>
          </p:cNvPr>
          <p:cNvSpPr/>
          <p:nvPr/>
        </p:nvSpPr>
        <p:spPr>
          <a:xfrm>
            <a:off x="16583724" y="8506303"/>
            <a:ext cx="1704276" cy="984981"/>
          </a:xfrm>
          <a:custGeom>
            <a:avLst/>
            <a:gdLst/>
            <a:ahLst/>
            <a:cxnLst/>
            <a:rect l="l" t="t" r="r" b="b"/>
            <a:pathLst>
              <a:path w="1704276" h="984981">
                <a:moveTo>
                  <a:pt x="0" y="0"/>
                </a:moveTo>
                <a:lnTo>
                  <a:pt x="1704276" y="0"/>
                </a:lnTo>
                <a:lnTo>
                  <a:pt x="1704276" y="984981"/>
                </a:lnTo>
                <a:lnTo>
                  <a:pt x="0" y="9849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3278FBF5-6B07-949F-9AD4-113A81179E6E}"/>
              </a:ext>
            </a:extLst>
          </p:cNvPr>
          <p:cNvSpPr/>
          <p:nvPr/>
        </p:nvSpPr>
        <p:spPr>
          <a:xfrm flipV="1">
            <a:off x="1" y="9724269"/>
            <a:ext cx="18287999" cy="0"/>
          </a:xfrm>
          <a:prstGeom prst="line">
            <a:avLst/>
          </a:prstGeom>
          <a:ln w="38100" cap="flat">
            <a:solidFill>
              <a:srgbClr val="000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298FFC-5380-6CF4-9AF2-CCE7A452D48F}"/>
              </a:ext>
            </a:extLst>
          </p:cNvPr>
          <p:cNvSpPr txBox="1"/>
          <p:nvPr/>
        </p:nvSpPr>
        <p:spPr>
          <a:xfrm>
            <a:off x="1905000" y="1691244"/>
            <a:ext cx="16138556" cy="9786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rgbClr val="000060"/>
                </a:solidFill>
                <a:latin typeface="Verdana Pro"/>
              </a:rPr>
              <a:t>At PHC4 we collect, analyze, and report data specific to Health Care in Pennsylvania that is nonpartisan, and fact based.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600" dirty="0">
              <a:solidFill>
                <a:srgbClr val="000060"/>
              </a:solidFill>
              <a:latin typeface="Verdana Pro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rgbClr val="000060"/>
                </a:solidFill>
                <a:latin typeface="Verdana Pro"/>
              </a:rPr>
              <a:t>Our reports are based on data received from all Hospitals and Ambulatory Surgery Centers in Pennsylvania.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600" dirty="0">
              <a:solidFill>
                <a:srgbClr val="000060"/>
              </a:solidFill>
              <a:latin typeface="Verdana Pro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rgbClr val="000060"/>
                </a:solidFill>
                <a:latin typeface="Verdana Pro"/>
              </a:rPr>
              <a:t>PHC4 also supports those focused-on issues in medical education, population health, and clinical research through data sales.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600" dirty="0">
              <a:solidFill>
                <a:srgbClr val="000060"/>
              </a:solidFill>
              <a:latin typeface="Verdana Pro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rgbClr val="000060"/>
                </a:solidFill>
                <a:latin typeface="Verdana Pro"/>
              </a:rPr>
              <a:t>PHC4 data sales assist stakeholders in efforts such as: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rgbClr val="000060"/>
                </a:solidFill>
                <a:latin typeface="Verdana Pro"/>
              </a:rPr>
              <a:t>Internal benchmarking 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rgbClr val="000060"/>
                </a:solidFill>
                <a:latin typeface="Verdana Pro"/>
              </a:rPr>
              <a:t>Process improvement 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solidFill>
                  <a:srgbClr val="000060"/>
                </a:solidFill>
                <a:latin typeface="Verdana Pro"/>
              </a:rPr>
              <a:t>Specialized clinical research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rgbClr val="000060"/>
              </a:solidFill>
              <a:latin typeface="Verdana Pro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3600" dirty="0">
              <a:solidFill>
                <a:srgbClr val="000060"/>
              </a:solidFill>
              <a:latin typeface="Verdana Pro"/>
            </a:endParaRPr>
          </a:p>
          <a:p>
            <a:pPr marL="457200" indent="-457200">
              <a:lnSpc>
                <a:spcPts val="4059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60"/>
              </a:solidFill>
              <a:latin typeface="Verdana Pro"/>
            </a:endParaRPr>
          </a:p>
          <a:p>
            <a:pPr algn="ctr">
              <a:lnSpc>
                <a:spcPts val="3220"/>
              </a:lnSpc>
            </a:pPr>
            <a:endParaRPr lang="en-US" sz="2300" dirty="0">
              <a:solidFill>
                <a:srgbClr val="000060"/>
              </a:solidFill>
              <a:latin typeface="Verdana Pro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06AB24B1-6C67-BD34-EE82-6ED29C1E7E84}"/>
              </a:ext>
            </a:extLst>
          </p:cNvPr>
          <p:cNvSpPr txBox="1"/>
          <p:nvPr/>
        </p:nvSpPr>
        <p:spPr>
          <a:xfrm>
            <a:off x="990600" y="446238"/>
            <a:ext cx="15375998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84"/>
              </a:lnSpc>
            </a:pPr>
            <a:r>
              <a:rPr lang="en-US" sz="8963" dirty="0">
                <a:solidFill>
                  <a:srgbClr val="3C5DEC"/>
                </a:solidFill>
                <a:latin typeface="Verdana Pro Bold"/>
              </a:rPr>
              <a:t>About PHC4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0DF9ED31-37D7-6A66-05F6-128F58FF0C3E}"/>
              </a:ext>
            </a:extLst>
          </p:cNvPr>
          <p:cNvSpPr/>
          <p:nvPr/>
        </p:nvSpPr>
        <p:spPr>
          <a:xfrm>
            <a:off x="0" y="43719"/>
            <a:ext cx="1704276" cy="984981"/>
          </a:xfrm>
          <a:custGeom>
            <a:avLst/>
            <a:gdLst/>
            <a:ahLst/>
            <a:cxnLst/>
            <a:rect l="l" t="t" r="r" b="b"/>
            <a:pathLst>
              <a:path w="1704276" h="984981">
                <a:moveTo>
                  <a:pt x="0" y="0"/>
                </a:moveTo>
                <a:lnTo>
                  <a:pt x="1704276" y="0"/>
                </a:lnTo>
                <a:lnTo>
                  <a:pt x="1704276" y="984981"/>
                </a:lnTo>
                <a:lnTo>
                  <a:pt x="0" y="9849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3278FBF5-6B07-949F-9AD4-113A81179E6E}"/>
              </a:ext>
            </a:extLst>
          </p:cNvPr>
          <p:cNvSpPr/>
          <p:nvPr/>
        </p:nvSpPr>
        <p:spPr>
          <a:xfrm flipV="1">
            <a:off x="1" y="9724269"/>
            <a:ext cx="18287999" cy="0"/>
          </a:xfrm>
          <a:prstGeom prst="line">
            <a:avLst/>
          </a:prstGeom>
          <a:ln w="38100" cap="flat">
            <a:solidFill>
              <a:srgbClr val="000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78FDB4-B0D4-7A66-BD08-E3C0ABA3DC4D}"/>
              </a:ext>
            </a:extLst>
          </p:cNvPr>
          <p:cNvSpPr txBox="1"/>
          <p:nvPr/>
        </p:nvSpPr>
        <p:spPr>
          <a:xfrm>
            <a:off x="1074721" y="3352350"/>
            <a:ext cx="16138556" cy="5292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000060"/>
                </a:solidFill>
                <a:latin typeface="Verdana Pro"/>
              </a:rPr>
              <a:t>An overview of PHC4’s process of data collection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Verdana Pro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Verdana Pro"/>
              <a:ea typeface="+mn-ea"/>
              <a:cs typeface="+mn-cs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en-US" sz="3600" dirty="0">
                <a:solidFill>
                  <a:srgbClr val="000060"/>
                </a:solidFill>
                <a:latin typeface="Verdana Pro"/>
              </a:rPr>
              <a:t>Facilities required to submit data to PHC4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endParaRPr lang="en-US" sz="3600" dirty="0">
              <a:solidFill>
                <a:srgbClr val="000060"/>
              </a:solidFill>
              <a:latin typeface="Verdana Pro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en-US" sz="3600" dirty="0">
                <a:solidFill>
                  <a:srgbClr val="000060"/>
                </a:solidFill>
                <a:latin typeface="Verdana Pro"/>
              </a:rPr>
              <a:t>Type of data submitted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endParaRPr lang="en-US" sz="3600" dirty="0">
              <a:solidFill>
                <a:srgbClr val="000060"/>
              </a:solidFill>
              <a:latin typeface="Verdana Pro"/>
            </a:endParaRP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en-US" sz="3600" dirty="0">
                <a:solidFill>
                  <a:srgbClr val="000060"/>
                </a:solidFill>
                <a:latin typeface="Verdana Pro"/>
              </a:rPr>
              <a:t>Data is submitted quarterly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Verdana Pro"/>
              <a:ea typeface="+mn-ea"/>
              <a:cs typeface="+mn-cs"/>
            </a:endParaRPr>
          </a:p>
          <a:p>
            <a:pPr algn="ctr">
              <a:lnSpc>
                <a:spcPts val="3220"/>
              </a:lnSpc>
            </a:pPr>
            <a:endParaRPr lang="en-US" sz="2300" dirty="0">
              <a:solidFill>
                <a:srgbClr val="000060"/>
              </a:solidFill>
              <a:latin typeface="Verdana Pr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1042AA-920D-8282-A040-DF6890A4A06B}"/>
              </a:ext>
            </a:extLst>
          </p:cNvPr>
          <p:cNvSpPr txBox="1"/>
          <p:nvPr/>
        </p:nvSpPr>
        <p:spPr>
          <a:xfrm>
            <a:off x="1074722" y="1874143"/>
            <a:ext cx="16138555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84"/>
              </a:lnSpc>
            </a:pPr>
            <a:r>
              <a:rPr lang="en-US" sz="8963" dirty="0">
                <a:solidFill>
                  <a:srgbClr val="3C5DEC"/>
                </a:solidFill>
                <a:latin typeface="Verdana Pro Bold"/>
              </a:rPr>
              <a:t>Defining PHC4’s Process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88A664-79FF-C6C1-7B6F-F3A2D7892B3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3000"/>
          </a:blip>
          <a:stretch>
            <a:fillRect/>
          </a:stretch>
        </p:blipFill>
        <p:spPr>
          <a:xfrm>
            <a:off x="0" y="-605561"/>
            <a:ext cx="18287999" cy="1028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3B1FF3-0A8C-D078-5011-5D1EE343A23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9000"/>
          </a:blip>
          <a:stretch>
            <a:fillRect/>
          </a:stretch>
        </p:blipFill>
        <p:spPr>
          <a:xfrm>
            <a:off x="11964166" y="3913989"/>
            <a:ext cx="5249111" cy="524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31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0DF9ED31-37D7-6A66-05F6-128F58FF0C3E}"/>
              </a:ext>
            </a:extLst>
          </p:cNvPr>
          <p:cNvSpPr/>
          <p:nvPr/>
        </p:nvSpPr>
        <p:spPr>
          <a:xfrm>
            <a:off x="0" y="43719"/>
            <a:ext cx="1704276" cy="984981"/>
          </a:xfrm>
          <a:custGeom>
            <a:avLst/>
            <a:gdLst/>
            <a:ahLst/>
            <a:cxnLst/>
            <a:rect l="l" t="t" r="r" b="b"/>
            <a:pathLst>
              <a:path w="1704276" h="984981">
                <a:moveTo>
                  <a:pt x="0" y="0"/>
                </a:moveTo>
                <a:lnTo>
                  <a:pt x="1704276" y="0"/>
                </a:lnTo>
                <a:lnTo>
                  <a:pt x="1704276" y="984981"/>
                </a:lnTo>
                <a:lnTo>
                  <a:pt x="0" y="9849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3278FBF5-6B07-949F-9AD4-113A81179E6E}"/>
              </a:ext>
            </a:extLst>
          </p:cNvPr>
          <p:cNvSpPr/>
          <p:nvPr/>
        </p:nvSpPr>
        <p:spPr>
          <a:xfrm flipV="1">
            <a:off x="1" y="9724269"/>
            <a:ext cx="18287999" cy="0"/>
          </a:xfrm>
          <a:prstGeom prst="line">
            <a:avLst/>
          </a:prstGeom>
          <a:ln w="38100" cap="flat">
            <a:solidFill>
              <a:srgbClr val="000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7359D8-053C-55CE-97DE-71B982692CC8}"/>
              </a:ext>
            </a:extLst>
          </p:cNvPr>
          <p:cNvSpPr txBox="1"/>
          <p:nvPr/>
        </p:nvSpPr>
        <p:spPr>
          <a:xfrm>
            <a:off x="2468068" y="1333500"/>
            <a:ext cx="13351862" cy="2430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6000" dirty="0">
                <a:solidFill>
                  <a:srgbClr val="3C5DEC"/>
                </a:solidFill>
                <a:latin typeface="Verdana Pro Bold"/>
              </a:rPr>
              <a:t>Data Submission Schedule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Verdana Pro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Verdana Pro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Verdana Pr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D7F9CE-D630-A652-C244-539E5D7FCA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06" y="2548993"/>
            <a:ext cx="16166385" cy="6651363"/>
          </a:xfrm>
          <a:prstGeom prst="rect">
            <a:avLst/>
          </a:prstGeom>
          <a:ln>
            <a:solidFill>
              <a:srgbClr val="000060"/>
            </a:solidFill>
          </a:ln>
        </p:spPr>
      </p:pic>
    </p:spTree>
    <p:extLst>
      <p:ext uri="{BB962C8B-B14F-4D97-AF65-F5344CB8AC3E}">
        <p14:creationId xmlns:p14="http://schemas.microsoft.com/office/powerpoint/2010/main" val="3495469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0DF9ED31-37D7-6A66-05F6-128F58FF0C3E}"/>
              </a:ext>
            </a:extLst>
          </p:cNvPr>
          <p:cNvSpPr/>
          <p:nvPr/>
        </p:nvSpPr>
        <p:spPr>
          <a:xfrm>
            <a:off x="0" y="43719"/>
            <a:ext cx="1704276" cy="984981"/>
          </a:xfrm>
          <a:custGeom>
            <a:avLst/>
            <a:gdLst/>
            <a:ahLst/>
            <a:cxnLst/>
            <a:rect l="l" t="t" r="r" b="b"/>
            <a:pathLst>
              <a:path w="1704276" h="984981">
                <a:moveTo>
                  <a:pt x="0" y="0"/>
                </a:moveTo>
                <a:lnTo>
                  <a:pt x="1704276" y="0"/>
                </a:lnTo>
                <a:lnTo>
                  <a:pt x="1704276" y="984981"/>
                </a:lnTo>
                <a:lnTo>
                  <a:pt x="0" y="9849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3278FBF5-6B07-949F-9AD4-113A81179E6E}"/>
              </a:ext>
            </a:extLst>
          </p:cNvPr>
          <p:cNvSpPr/>
          <p:nvPr/>
        </p:nvSpPr>
        <p:spPr>
          <a:xfrm flipV="1">
            <a:off x="1" y="9724269"/>
            <a:ext cx="18287999" cy="0"/>
          </a:xfrm>
          <a:prstGeom prst="line">
            <a:avLst/>
          </a:prstGeom>
          <a:ln w="38100" cap="flat">
            <a:solidFill>
              <a:srgbClr val="000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B08C6D-AE51-48A3-D033-3C9BDBB59E74}"/>
              </a:ext>
            </a:extLst>
          </p:cNvPr>
          <p:cNvSpPr txBox="1"/>
          <p:nvPr/>
        </p:nvSpPr>
        <p:spPr>
          <a:xfrm>
            <a:off x="852138" y="2516261"/>
            <a:ext cx="16138556" cy="7016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000060"/>
                </a:solidFill>
                <a:latin typeface="Verdana Pro"/>
              </a:rPr>
              <a:t>Data Elements (UB-04 claim form)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Verdana Pro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60"/>
              </a:solidFill>
              <a:effectLst/>
              <a:uLnTx/>
              <a:uFillTx/>
              <a:latin typeface="Verdana Pro"/>
              <a:ea typeface="+mn-ea"/>
              <a:cs typeface="+mn-cs"/>
            </a:endParaRPr>
          </a:p>
          <a:p>
            <a:pPr marL="571500" lvl="0" indent="-5715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60"/>
                </a:solidFill>
                <a:effectLst/>
                <a:uLnTx/>
                <a:uFillTx/>
                <a:latin typeface="Verdana Pro"/>
                <a:ea typeface="+mn-ea"/>
                <a:cs typeface="+mn-cs"/>
              </a:rPr>
              <a:t>Patient Data </a:t>
            </a:r>
            <a:r>
              <a:rPr lang="en-US" sz="3600" dirty="0">
                <a:solidFill>
                  <a:srgbClr val="000060"/>
                </a:solidFill>
                <a:latin typeface="Verdana Pro"/>
              </a:rPr>
              <a:t>– DOB, sex, SSN, name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60"/>
                </a:solidFill>
                <a:effectLst/>
                <a:uLnTx/>
                <a:uFillTx/>
                <a:latin typeface="Verdana Pro"/>
                <a:ea typeface="+mn-ea"/>
                <a:cs typeface="+mn-cs"/>
              </a:rPr>
              <a:t>, address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i="1" dirty="0">
                <a:solidFill>
                  <a:srgbClr val="000060"/>
                </a:solidFill>
                <a:latin typeface="Verdana Pro"/>
              </a:rPr>
              <a:t>Claim Data </a:t>
            </a:r>
            <a:r>
              <a:rPr lang="en-US" sz="3600" dirty="0">
                <a:solidFill>
                  <a:srgbClr val="000060"/>
                </a:solidFill>
                <a:latin typeface="Verdana Pro"/>
              </a:rPr>
              <a:t>– MRN, from/through dates, revenue codes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60"/>
                </a:solidFill>
                <a:effectLst/>
                <a:uLnTx/>
                <a:uFillTx/>
                <a:latin typeface="Verdana Pro"/>
                <a:ea typeface="+mn-ea"/>
                <a:cs typeface="+mn-cs"/>
              </a:rPr>
              <a:t>Hospitalization Information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60"/>
                </a:solidFill>
                <a:effectLst/>
                <a:uLnTx/>
                <a:uFillTx/>
                <a:latin typeface="Verdana Pro"/>
                <a:ea typeface="+mn-ea"/>
                <a:cs typeface="+mn-cs"/>
              </a:rPr>
              <a:t>– discharge status, source of admission (e.g., transfer)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i="1" dirty="0">
                <a:solidFill>
                  <a:srgbClr val="000060"/>
                </a:solidFill>
                <a:latin typeface="Verdana Pro"/>
              </a:rPr>
              <a:t>Payer Information </a:t>
            </a:r>
            <a:r>
              <a:rPr lang="en-US" sz="3600" dirty="0">
                <a:solidFill>
                  <a:srgbClr val="000060"/>
                </a:solidFill>
                <a:latin typeface="Verdana Pro"/>
              </a:rPr>
              <a:t>– Insured’s unique ID, payer type (Medicare, Medicaid, commercial, Blue Cross, Government) and line of service (PPO, POS, FFS, HMO)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60"/>
                </a:solidFill>
                <a:effectLst/>
                <a:uLnTx/>
                <a:uFillTx/>
                <a:latin typeface="Verdana Pro"/>
                <a:ea typeface="+mn-ea"/>
                <a:cs typeface="+mn-cs"/>
              </a:rPr>
              <a:t>Diagnoses and Procedures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i="1" dirty="0">
                <a:solidFill>
                  <a:srgbClr val="000060"/>
                </a:solidFill>
                <a:latin typeface="Verdana Pro"/>
              </a:rPr>
              <a:t>Charge Information</a:t>
            </a:r>
          </a:p>
          <a:p>
            <a:pPr algn="ctr">
              <a:lnSpc>
                <a:spcPts val="3220"/>
              </a:lnSpc>
            </a:pPr>
            <a:endParaRPr lang="en-US" sz="2300" dirty="0">
              <a:solidFill>
                <a:srgbClr val="000060"/>
              </a:solidFill>
              <a:latin typeface="Verdana Pr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646164-9A68-AC83-FCC1-6676970CEEAE}"/>
              </a:ext>
            </a:extLst>
          </p:cNvPr>
          <p:cNvSpPr txBox="1"/>
          <p:nvPr/>
        </p:nvSpPr>
        <p:spPr>
          <a:xfrm>
            <a:off x="852139" y="1181100"/>
            <a:ext cx="16138555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784"/>
              </a:lnSpc>
            </a:pPr>
            <a:r>
              <a:rPr lang="en-US" sz="8000" dirty="0">
                <a:solidFill>
                  <a:srgbClr val="3C5DEC"/>
                </a:solidFill>
                <a:latin typeface="Verdana Pro Bold"/>
              </a:rPr>
              <a:t>Defining PHC4’s Process</a:t>
            </a:r>
          </a:p>
        </p:txBody>
      </p:sp>
    </p:spTree>
    <p:extLst>
      <p:ext uri="{BB962C8B-B14F-4D97-AF65-F5344CB8AC3E}">
        <p14:creationId xmlns:p14="http://schemas.microsoft.com/office/powerpoint/2010/main" val="1805114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3278FBF5-6B07-949F-9AD4-113A81179E6E}"/>
              </a:ext>
            </a:extLst>
          </p:cNvPr>
          <p:cNvSpPr/>
          <p:nvPr/>
        </p:nvSpPr>
        <p:spPr>
          <a:xfrm flipV="1">
            <a:off x="1" y="9724269"/>
            <a:ext cx="18287999" cy="0"/>
          </a:xfrm>
          <a:prstGeom prst="line">
            <a:avLst/>
          </a:prstGeom>
          <a:ln w="38100" cap="flat">
            <a:solidFill>
              <a:srgbClr val="000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33C9F4-CC7D-9566-567D-B032AE3A8F1D}"/>
              </a:ext>
            </a:extLst>
          </p:cNvPr>
          <p:cNvSpPr txBox="1"/>
          <p:nvPr/>
        </p:nvSpPr>
        <p:spPr>
          <a:xfrm>
            <a:off x="6858000" y="2766475"/>
            <a:ext cx="10744200" cy="6305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srgbClr val="000060"/>
                </a:solidFill>
                <a:latin typeface="Verdana Pro"/>
              </a:rPr>
              <a:t>Methods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en-US" sz="4000" dirty="0">
                <a:solidFill>
                  <a:srgbClr val="000060"/>
                </a:solidFill>
                <a:latin typeface="Verdana Pro"/>
              </a:rPr>
              <a:t>Identification of SMM cases (AIM)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en-US" sz="4000" dirty="0">
                <a:solidFill>
                  <a:srgbClr val="000060"/>
                </a:solidFill>
                <a:latin typeface="Verdana Pro"/>
              </a:rPr>
              <a:t>Facilities included in the data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en-US" sz="4000" dirty="0">
                <a:solidFill>
                  <a:srgbClr val="000060"/>
                </a:solidFill>
                <a:latin typeface="Verdana Pro"/>
              </a:rPr>
              <a:t>All PA counties included in the data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en-US" sz="4000" dirty="0">
                <a:solidFill>
                  <a:srgbClr val="000060"/>
                </a:solidFill>
                <a:latin typeface="Verdana Pro"/>
              </a:rPr>
              <a:t>Analysis includes delivery hospitalizations; out-of-hospital deliveries are not included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r>
              <a:rPr lang="en-US" sz="4000" dirty="0">
                <a:solidFill>
                  <a:srgbClr val="000060"/>
                </a:solidFill>
                <a:latin typeface="Verdana Pro"/>
              </a:rPr>
              <a:t>PA residents vs Non-PA residents</a:t>
            </a:r>
          </a:p>
          <a:p>
            <a:pPr marL="800100" lvl="1" indent="-342900">
              <a:lnSpc>
                <a:spcPct val="107000"/>
              </a:lnSpc>
              <a:buFont typeface="Symbol" panose="05050102010706020507" pitchFamily="18" charset="2"/>
              <a:buChar char=""/>
              <a:defRPr/>
            </a:pPr>
            <a:endParaRPr lang="en-US" sz="4000" dirty="0">
              <a:solidFill>
                <a:srgbClr val="000060"/>
              </a:solidFill>
              <a:latin typeface="Verdana Pro"/>
            </a:endParaRPr>
          </a:p>
          <a:p>
            <a:pPr lvl="2">
              <a:lnSpc>
                <a:spcPct val="107000"/>
              </a:lnSpc>
              <a:defRPr/>
            </a:pPr>
            <a:endParaRPr lang="en-US" sz="1200" dirty="0">
              <a:solidFill>
                <a:srgbClr val="000060"/>
              </a:solidFill>
              <a:latin typeface="Verdana Pro"/>
            </a:endParaRPr>
          </a:p>
          <a:p>
            <a:pPr lvl="1">
              <a:lnSpc>
                <a:spcPct val="107000"/>
              </a:lnSpc>
              <a:defRPr/>
            </a:pPr>
            <a:endParaRPr lang="en-US" sz="1200" dirty="0">
              <a:solidFill>
                <a:srgbClr val="000060"/>
              </a:solidFill>
              <a:latin typeface="Verdana Pro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D1D795B0-21DE-B71B-70E2-19B27F7FD5F3}"/>
              </a:ext>
            </a:extLst>
          </p:cNvPr>
          <p:cNvSpPr/>
          <p:nvPr/>
        </p:nvSpPr>
        <p:spPr>
          <a:xfrm>
            <a:off x="16583724" y="8648700"/>
            <a:ext cx="1704276" cy="984981"/>
          </a:xfrm>
          <a:custGeom>
            <a:avLst/>
            <a:gdLst/>
            <a:ahLst/>
            <a:cxnLst/>
            <a:rect l="l" t="t" r="r" b="b"/>
            <a:pathLst>
              <a:path w="1704276" h="984981">
                <a:moveTo>
                  <a:pt x="0" y="0"/>
                </a:moveTo>
                <a:lnTo>
                  <a:pt x="1704276" y="0"/>
                </a:lnTo>
                <a:lnTo>
                  <a:pt x="1704276" y="984981"/>
                </a:lnTo>
                <a:lnTo>
                  <a:pt x="0" y="9849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EDE25A8D-5F1E-422C-6A3D-448707AD11FE}"/>
              </a:ext>
            </a:extLst>
          </p:cNvPr>
          <p:cNvSpPr txBox="1"/>
          <p:nvPr/>
        </p:nvSpPr>
        <p:spPr>
          <a:xfrm>
            <a:off x="920808" y="795716"/>
            <a:ext cx="17497933" cy="1095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12"/>
              </a:lnSpc>
            </a:pPr>
            <a:r>
              <a:rPr lang="en-US" sz="5400" dirty="0">
                <a:solidFill>
                  <a:srgbClr val="3C5DEC"/>
                </a:solidFill>
                <a:latin typeface="Verdana Pro Bold"/>
              </a:rPr>
              <a:t>Severe Maternal Morbidity Research Brief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201843-C616-EFCE-061D-9BB4918513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9000"/>
          </a:blip>
          <a:stretch>
            <a:fillRect/>
          </a:stretch>
        </p:blipFill>
        <p:spPr>
          <a:xfrm>
            <a:off x="920808" y="2926913"/>
            <a:ext cx="5479991" cy="548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17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D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0DF9ED31-37D7-6A66-05F6-128F58FF0C3E}"/>
              </a:ext>
            </a:extLst>
          </p:cNvPr>
          <p:cNvSpPr/>
          <p:nvPr/>
        </p:nvSpPr>
        <p:spPr>
          <a:xfrm>
            <a:off x="0" y="43719"/>
            <a:ext cx="1704276" cy="984981"/>
          </a:xfrm>
          <a:custGeom>
            <a:avLst/>
            <a:gdLst/>
            <a:ahLst/>
            <a:cxnLst/>
            <a:rect l="l" t="t" r="r" b="b"/>
            <a:pathLst>
              <a:path w="1704276" h="984981">
                <a:moveTo>
                  <a:pt x="0" y="0"/>
                </a:moveTo>
                <a:lnTo>
                  <a:pt x="1704276" y="0"/>
                </a:lnTo>
                <a:lnTo>
                  <a:pt x="1704276" y="984981"/>
                </a:lnTo>
                <a:lnTo>
                  <a:pt x="0" y="9849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3278FBF5-6B07-949F-9AD4-113A81179E6E}"/>
              </a:ext>
            </a:extLst>
          </p:cNvPr>
          <p:cNvSpPr/>
          <p:nvPr/>
        </p:nvSpPr>
        <p:spPr>
          <a:xfrm flipV="1">
            <a:off x="1" y="9724269"/>
            <a:ext cx="18287999" cy="0"/>
          </a:xfrm>
          <a:prstGeom prst="line">
            <a:avLst/>
          </a:prstGeom>
          <a:ln w="38100" cap="flat">
            <a:solidFill>
              <a:srgbClr val="00006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0E93B195-3061-DC8D-0417-12DAD6981D1F}"/>
              </a:ext>
            </a:extLst>
          </p:cNvPr>
          <p:cNvSpPr txBox="1"/>
          <p:nvPr/>
        </p:nvSpPr>
        <p:spPr>
          <a:xfrm>
            <a:off x="311066" y="1310404"/>
            <a:ext cx="17497933" cy="1127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12"/>
              </a:lnSpc>
            </a:pPr>
            <a:r>
              <a:rPr lang="en-US" sz="5400" dirty="0">
                <a:solidFill>
                  <a:srgbClr val="3C5DEC"/>
                </a:solidFill>
                <a:latin typeface="Verdana Pro Bold"/>
              </a:rPr>
              <a:t>Severe Maternal Morbidity - Philadelphia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BD8F60-2BA6-1330-0626-E47B2AB96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894" y="2448411"/>
            <a:ext cx="12892211" cy="662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6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919</Words>
  <Application>Microsoft Office PowerPoint</Application>
  <PresentationFormat>Custom</PresentationFormat>
  <Paragraphs>296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Verdana Pro</vt:lpstr>
      <vt:lpstr>Calibri</vt:lpstr>
      <vt:lpstr>Verdana</vt:lpstr>
      <vt:lpstr>Arial</vt:lpstr>
      <vt:lpstr>Verdana Pro Bold</vt:lpstr>
      <vt:lpstr>Times New Roman</vt:lpstr>
      <vt:lpstr>Verdana Pro Condensed Bold</vt:lpstr>
      <vt:lpstr>Symbol</vt:lpstr>
      <vt:lpstr>Verdana Pro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PPT Branded Template 1</dc:title>
  <dc:creator>Katie Jordan</dc:creator>
  <cp:lastModifiedBy>Muskovitz, Jake</cp:lastModifiedBy>
  <cp:revision>11</cp:revision>
  <dcterms:created xsi:type="dcterms:W3CDTF">2006-08-16T00:00:00Z</dcterms:created>
  <dcterms:modified xsi:type="dcterms:W3CDTF">2023-10-26T16:32:17Z</dcterms:modified>
  <dc:identifier>DAFtBTinM-E</dc:identifier>
</cp:coreProperties>
</file>